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69" r:id="rId1"/>
  </p:sldMasterIdLst>
  <p:notesMasterIdLst>
    <p:notesMasterId r:id="rId47"/>
  </p:notesMasterIdLst>
  <p:sldIdLst>
    <p:sldId id="256" r:id="rId2"/>
    <p:sldId id="279" r:id="rId3"/>
    <p:sldId id="278" r:id="rId4"/>
    <p:sldId id="330" r:id="rId5"/>
    <p:sldId id="331" r:id="rId6"/>
    <p:sldId id="332" r:id="rId7"/>
    <p:sldId id="326" r:id="rId8"/>
    <p:sldId id="327" r:id="rId9"/>
    <p:sldId id="321" r:id="rId10"/>
    <p:sldId id="323" r:id="rId11"/>
    <p:sldId id="322" r:id="rId12"/>
    <p:sldId id="324" r:id="rId13"/>
    <p:sldId id="350" r:id="rId14"/>
    <p:sldId id="351" r:id="rId15"/>
    <p:sldId id="352" r:id="rId16"/>
    <p:sldId id="353" r:id="rId17"/>
    <p:sldId id="354" r:id="rId18"/>
    <p:sldId id="355" r:id="rId19"/>
    <p:sldId id="356" r:id="rId20"/>
    <p:sldId id="292"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294" r:id="rId36"/>
    <p:sldId id="298" r:id="rId37"/>
    <p:sldId id="299" r:id="rId38"/>
    <p:sldId id="300" r:id="rId39"/>
    <p:sldId id="301" r:id="rId40"/>
    <p:sldId id="338" r:id="rId41"/>
    <p:sldId id="339" r:id="rId42"/>
    <p:sldId id="340" r:id="rId43"/>
    <p:sldId id="328" r:id="rId44"/>
    <p:sldId id="341" r:id="rId45"/>
    <p:sldId id="277" r:id="rId4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65545" autoAdjust="0"/>
  </p:normalViewPr>
  <p:slideViewPr>
    <p:cSldViewPr snapToGrid="0">
      <p:cViewPr varScale="1">
        <p:scale>
          <a:sx n="42" d="100"/>
          <a:sy n="42" d="100"/>
        </p:scale>
        <p:origin x="2132" y="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1143000" y="685800"/>
            <a:ext cx="4572000" cy="3429000"/>
          </a:xfrm>
          <a:prstGeom prst="rect">
            <a:avLst/>
          </a:prstGeom>
        </p:spPr>
        <p:txBody>
          <a:bodyPr/>
          <a:lstStyle/>
          <a:p>
            <a:endParaRPr/>
          </a:p>
        </p:txBody>
      </p:sp>
      <p:sp>
        <p:nvSpPr>
          <p:cNvPr id="123" name="Shape 12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odeharmony.ru/materials/42?ysclid=l8t4d5rga222449093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drafts.csswg.org/css-values-3/" TargetMode="External"/><Relationship Id="rId3" Type="http://schemas.openxmlformats.org/officeDocument/2006/relationships/hyperlink" Target="https://learn.javascript.ru/css-units#otnositelno-shrifta-em" TargetMode="External"/><Relationship Id="rId7" Type="http://schemas.openxmlformats.org/officeDocument/2006/relationships/hyperlink" Target="https://learn.javascript.ru/css-units#otnositelno-ekrana-vw-vh-vmin-vma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learn.javascript.ru/css-units#edinitsa-rem-smes-px-i-em" TargetMode="External"/><Relationship Id="rId5" Type="http://schemas.openxmlformats.org/officeDocument/2006/relationships/hyperlink" Target="https://learn.javascript.ru/height-percent" TargetMode="External"/><Relationship Id="rId4" Type="http://schemas.openxmlformats.org/officeDocument/2006/relationships/hyperlink" Target="https://learn.javascript.ru/font-size-line-heigh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dirty="0" smtClean="0">
                <a:effectLst/>
                <a:latin typeface="+mj-lt"/>
                <a:ea typeface="+mj-ea"/>
                <a:cs typeface="+mj-cs"/>
                <a:sym typeface="Calibri"/>
              </a:rPr>
              <a:t>Регистр символов значения не имеет, порядок перечисления селекторов в таблице и свойств в определении не регламентирован.</a:t>
            </a:r>
            <a:endParaRPr lang="ru-RU" dirty="0"/>
          </a:p>
        </p:txBody>
      </p:sp>
    </p:spTree>
    <p:extLst>
      <p:ext uri="{BB962C8B-B14F-4D97-AF65-F5344CB8AC3E}">
        <p14:creationId xmlns:p14="http://schemas.microsoft.com/office/powerpoint/2010/main" val="366958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dirty="0" smtClean="0">
                <a:effectLst/>
                <a:latin typeface="+mj-lt"/>
                <a:ea typeface="+mj-ea"/>
                <a:cs typeface="+mj-cs"/>
                <a:sym typeface="Calibri"/>
              </a:rPr>
              <a:t>Важное примечание</a:t>
            </a:r>
            <a:r>
              <a:rPr lang="ru-RU" sz="1200" b="0" i="0" dirty="0" smtClean="0">
                <a:effectLst/>
                <a:latin typeface="+mj-lt"/>
                <a:ea typeface="+mj-ea"/>
                <a:cs typeface="+mj-cs"/>
                <a:sym typeface="Calibri"/>
              </a:rPr>
              <a:t>: </a:t>
            </a:r>
            <a:r>
              <a:rPr lang="ru-RU" sz="1200" b="0" i="1" dirty="0" err="1" smtClean="0">
                <a:effectLst/>
                <a:latin typeface="+mj-lt"/>
                <a:ea typeface="+mj-ea"/>
                <a:cs typeface="+mj-cs"/>
                <a:sym typeface="Calibri"/>
              </a:rPr>
              <a:t>flex-direction</a:t>
            </a:r>
            <a:r>
              <a:rPr lang="ru-RU" sz="1200" b="0" i="1" dirty="0" smtClean="0">
                <a:effectLst/>
                <a:latin typeface="+mj-lt"/>
                <a:ea typeface="+mj-ea"/>
                <a:cs typeface="+mj-cs"/>
                <a:sym typeface="Calibri"/>
              </a:rPr>
              <a:t>: </a:t>
            </a:r>
            <a:r>
              <a:rPr lang="ru-RU" sz="1200" b="0" i="1" dirty="0" err="1" smtClean="0">
                <a:effectLst/>
                <a:latin typeface="+mj-lt"/>
                <a:ea typeface="+mj-ea"/>
                <a:cs typeface="+mj-cs"/>
                <a:sym typeface="Calibri"/>
              </a:rPr>
              <a:t>column</a:t>
            </a:r>
            <a:r>
              <a:rPr lang="ru-RU" sz="1200" b="0" i="1" dirty="0" smtClean="0">
                <a:effectLst/>
                <a:latin typeface="+mj-lt"/>
                <a:ea typeface="+mj-ea"/>
                <a:cs typeface="+mj-cs"/>
                <a:sym typeface="Calibri"/>
              </a:rPr>
              <a:t> </a:t>
            </a:r>
            <a:r>
              <a:rPr lang="ru-RU" sz="1200" b="0" i="0" dirty="0" smtClean="0">
                <a:effectLst/>
                <a:latin typeface="+mj-lt"/>
                <a:ea typeface="+mj-ea"/>
                <a:cs typeface="+mj-cs"/>
                <a:sym typeface="Calibri"/>
              </a:rPr>
              <a:t>не перекидывает элементы с главной оси на поперечную. Вместо этого он изменяет направление главной оси с горизонтального на вертикальное.</a:t>
            </a:r>
          </a:p>
          <a:p>
            <a:r>
              <a:rPr lang="ru-RU" sz="1200" b="0" i="0" dirty="0" smtClean="0">
                <a:effectLst/>
                <a:latin typeface="+mj-lt"/>
                <a:ea typeface="+mj-ea"/>
                <a:cs typeface="+mj-cs"/>
                <a:sym typeface="Calibri"/>
              </a:rPr>
              <a:t>Так же </a:t>
            </a:r>
            <a:r>
              <a:rPr lang="ru-RU" sz="1200" b="0" i="1" dirty="0" err="1" smtClean="0">
                <a:effectLst/>
                <a:latin typeface="+mj-lt"/>
                <a:ea typeface="+mj-ea"/>
                <a:cs typeface="+mj-cs"/>
                <a:sym typeface="Calibri"/>
              </a:rPr>
              <a:t>flex-direction</a:t>
            </a:r>
            <a:r>
              <a:rPr lang="ru-RU" sz="1200" b="0" i="1" dirty="0" smtClean="0">
                <a:effectLst/>
                <a:latin typeface="+mj-lt"/>
                <a:ea typeface="+mj-ea"/>
                <a:cs typeface="+mj-cs"/>
                <a:sym typeface="Calibri"/>
              </a:rPr>
              <a:t> </a:t>
            </a:r>
            <a:r>
              <a:rPr lang="ru-RU" sz="1200" b="0" i="0" dirty="0" smtClean="0">
                <a:effectLst/>
                <a:latin typeface="+mj-lt"/>
                <a:ea typeface="+mj-ea"/>
                <a:cs typeface="+mj-cs"/>
                <a:sym typeface="Calibri"/>
              </a:rPr>
              <a:t>может быть: </a:t>
            </a:r>
            <a:r>
              <a:rPr lang="ru-RU" sz="1200" b="0" i="1" dirty="0" err="1" smtClean="0">
                <a:effectLst/>
                <a:latin typeface="+mj-lt"/>
                <a:ea typeface="+mj-ea"/>
                <a:cs typeface="+mj-cs"/>
                <a:sym typeface="Calibri"/>
              </a:rPr>
              <a:t>row-reverse</a:t>
            </a:r>
            <a:r>
              <a:rPr lang="ru-RU" sz="1200" b="0" i="1" dirty="0" smtClean="0">
                <a:effectLst/>
                <a:latin typeface="+mj-lt"/>
                <a:ea typeface="+mj-ea"/>
                <a:cs typeface="+mj-cs"/>
                <a:sym typeface="Calibri"/>
              </a:rPr>
              <a:t> </a:t>
            </a:r>
            <a:r>
              <a:rPr lang="ru-RU" sz="1200" b="0" i="0" dirty="0" smtClean="0">
                <a:effectLst/>
                <a:latin typeface="+mj-lt"/>
                <a:ea typeface="+mj-ea"/>
                <a:cs typeface="+mj-cs"/>
                <a:sym typeface="Calibri"/>
              </a:rPr>
              <a:t>и </a:t>
            </a:r>
            <a:r>
              <a:rPr lang="ru-RU" sz="1200" b="0" i="1" dirty="0" err="1" smtClean="0">
                <a:effectLst/>
                <a:latin typeface="+mj-lt"/>
                <a:ea typeface="+mj-ea"/>
                <a:cs typeface="+mj-cs"/>
                <a:sym typeface="Calibri"/>
              </a:rPr>
              <a:t>column-reverse</a:t>
            </a:r>
            <a:r>
              <a:rPr lang="ru-RU" sz="1200" b="0" i="1" dirty="0" smtClean="0">
                <a:effectLst/>
                <a:latin typeface="+mj-lt"/>
                <a:ea typeface="+mj-ea"/>
                <a:cs typeface="+mj-cs"/>
                <a:sym typeface="Calibri"/>
              </a:rPr>
              <a:t>.</a:t>
            </a:r>
            <a:endParaRPr lang="ru-RU" sz="1200" b="0" i="0" dirty="0" smtClean="0">
              <a:effectLst/>
              <a:latin typeface="+mj-lt"/>
              <a:ea typeface="+mj-ea"/>
              <a:cs typeface="+mj-cs"/>
              <a:sym typeface="Calibri"/>
            </a:endParaRPr>
          </a:p>
          <a:p>
            <a:endParaRPr lang="ru-RU" dirty="0"/>
          </a:p>
        </p:txBody>
      </p:sp>
    </p:spTree>
    <p:extLst>
      <p:ext uri="{BB962C8B-B14F-4D97-AF65-F5344CB8AC3E}">
        <p14:creationId xmlns:p14="http://schemas.microsoft.com/office/powerpoint/2010/main" val="238977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1" dirty="0" smtClean="0">
                <a:effectLst/>
                <a:latin typeface="+mj-lt"/>
                <a:ea typeface="+mj-ea"/>
                <a:cs typeface="+mj-cs"/>
                <a:sym typeface="Calibri"/>
              </a:rPr>
              <a:t>Justify-content </a:t>
            </a:r>
            <a:r>
              <a:rPr lang="ru-RU" sz="1200" b="0" i="0" dirty="0" smtClean="0">
                <a:effectLst/>
                <a:latin typeface="+mj-lt"/>
                <a:ea typeface="+mj-ea"/>
                <a:cs typeface="+mj-cs"/>
                <a:sym typeface="Calibri"/>
              </a:rPr>
              <a:t>задаёт выравнивание элементов относительно главной оси.</a:t>
            </a:r>
          </a:p>
          <a:p>
            <a:r>
              <a:rPr lang="ru-RU" sz="1200" b="0" i="0" dirty="0" smtClean="0">
                <a:effectLst/>
                <a:latin typeface="+mj-lt"/>
                <a:ea typeface="+mj-ea"/>
                <a:cs typeface="+mj-cs"/>
                <a:sym typeface="Calibri"/>
              </a:rPr>
              <a:t>#</a:t>
            </a:r>
            <a:r>
              <a:rPr lang="en-US" sz="1200" b="0" i="0" dirty="0" smtClean="0">
                <a:effectLst/>
                <a:latin typeface="+mj-lt"/>
                <a:ea typeface="+mj-ea"/>
                <a:cs typeface="+mj-cs"/>
                <a:sym typeface="Calibri"/>
              </a:rPr>
              <a:t>container {</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display: flex;</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flex-direction: row;</a:t>
            </a:r>
            <a:br>
              <a:rPr lang="en-US" sz="1200" b="0" i="0" dirty="0" smtClean="0">
                <a:effectLst/>
                <a:latin typeface="+mj-lt"/>
                <a:ea typeface="+mj-ea"/>
                <a:cs typeface="+mj-cs"/>
                <a:sym typeface="Calibri"/>
              </a:rPr>
            </a:br>
            <a:r>
              <a:rPr lang="en-US" sz="1200" b="1" i="0" dirty="0" smtClean="0">
                <a:effectLst/>
                <a:latin typeface="+mj-lt"/>
                <a:ea typeface="+mj-ea"/>
                <a:cs typeface="+mj-cs"/>
                <a:sym typeface="Calibri"/>
              </a:rPr>
              <a:t>justify-content: flex-start;</a:t>
            </a:r>
            <a:br>
              <a:rPr lang="en-US" sz="1200" b="1" i="0" dirty="0" smtClean="0">
                <a:effectLst/>
                <a:latin typeface="+mj-lt"/>
                <a:ea typeface="+mj-ea"/>
                <a:cs typeface="+mj-cs"/>
                <a:sym typeface="Calibri"/>
              </a:rPr>
            </a:br>
            <a:r>
              <a:rPr lang="en-US" sz="1200" b="0" i="0" dirty="0" smtClean="0">
                <a:effectLst/>
                <a:latin typeface="+mj-lt"/>
                <a:ea typeface="+mj-ea"/>
                <a:cs typeface="+mj-cs"/>
                <a:sym typeface="Calibri"/>
              </a:rPr>
              <a:t>}</a:t>
            </a:r>
            <a:r>
              <a:rPr lang="ru-RU" sz="1200" b="0" i="0" dirty="0" smtClean="0">
                <a:effectLst/>
                <a:latin typeface="+mj-lt"/>
                <a:ea typeface="+mj-ea"/>
                <a:cs typeface="+mj-cs"/>
                <a:sym typeface="Calibri"/>
              </a:rPr>
              <a:t>Всего есть 5 параметров для </a:t>
            </a:r>
            <a:r>
              <a:rPr lang="en-US" sz="1200" b="0" i="1" dirty="0" smtClean="0">
                <a:effectLst/>
                <a:latin typeface="+mj-lt"/>
                <a:ea typeface="+mj-ea"/>
                <a:cs typeface="+mj-cs"/>
                <a:sym typeface="Calibri"/>
              </a:rPr>
              <a:t>justify-content</a:t>
            </a:r>
            <a:r>
              <a:rPr lang="en-US" sz="1200" b="0" i="0" dirty="0" smtClean="0">
                <a:effectLst/>
                <a:latin typeface="+mj-lt"/>
                <a:ea typeface="+mj-ea"/>
                <a:cs typeface="+mj-cs"/>
                <a:sym typeface="Calibri"/>
              </a:rPr>
              <a:t>:</a:t>
            </a:r>
          </a:p>
          <a:p>
            <a:r>
              <a:rPr lang="en-US" sz="1200" b="0" i="0" dirty="0" smtClean="0">
                <a:effectLst/>
                <a:latin typeface="+mj-lt"/>
                <a:ea typeface="+mj-ea"/>
                <a:cs typeface="+mj-cs"/>
                <a:sym typeface="Calibri"/>
              </a:rPr>
              <a:t>Flex-start</a:t>
            </a:r>
          </a:p>
          <a:p>
            <a:r>
              <a:rPr lang="en-US" sz="1200" b="0" i="0" dirty="0" smtClean="0">
                <a:effectLst/>
                <a:latin typeface="+mj-lt"/>
                <a:ea typeface="+mj-ea"/>
                <a:cs typeface="+mj-cs"/>
                <a:sym typeface="Calibri"/>
              </a:rPr>
              <a:t>Flex-end</a:t>
            </a:r>
          </a:p>
          <a:p>
            <a:r>
              <a:rPr lang="en-US" sz="1200" b="0" i="0" dirty="0" smtClean="0">
                <a:effectLst/>
                <a:latin typeface="+mj-lt"/>
                <a:ea typeface="+mj-ea"/>
                <a:cs typeface="+mj-cs"/>
                <a:sym typeface="Calibri"/>
              </a:rPr>
              <a:t>Center</a:t>
            </a:r>
          </a:p>
          <a:p>
            <a:r>
              <a:rPr lang="en-US" sz="1200" b="0" i="0" dirty="0" smtClean="0">
                <a:effectLst/>
                <a:latin typeface="+mj-lt"/>
                <a:ea typeface="+mj-ea"/>
                <a:cs typeface="+mj-cs"/>
                <a:sym typeface="Calibri"/>
              </a:rPr>
              <a:t>Space-between</a:t>
            </a:r>
          </a:p>
          <a:p>
            <a:r>
              <a:rPr lang="en-US" sz="1200" b="0" i="0" dirty="0" smtClean="0">
                <a:effectLst/>
                <a:latin typeface="+mj-lt"/>
                <a:ea typeface="+mj-ea"/>
                <a:cs typeface="+mj-cs"/>
                <a:sym typeface="Calibri"/>
              </a:rPr>
              <a:t>Space-around</a:t>
            </a:r>
            <a:endParaRPr lang="ru-RU" sz="1200" b="0" i="0" dirty="0" smtClean="0">
              <a:effectLst/>
              <a:latin typeface="+mj-lt"/>
              <a:ea typeface="+mj-ea"/>
              <a:cs typeface="+mj-cs"/>
              <a:sym typeface="Calibri"/>
            </a:endParaRPr>
          </a:p>
          <a:p>
            <a:r>
              <a:rPr lang="ru-RU" sz="1200" b="0" i="0" dirty="0" smtClean="0">
                <a:effectLst/>
                <a:latin typeface="+mj-lt"/>
                <a:ea typeface="+mj-ea"/>
                <a:cs typeface="+mj-cs"/>
                <a:sym typeface="Calibri"/>
              </a:rPr>
              <a:t>Наибольшее затруднение вызывают</a:t>
            </a:r>
            <a:r>
              <a:rPr lang="ru-RU" sz="1200" b="0" i="1" dirty="0" smtClean="0">
                <a:effectLst/>
                <a:latin typeface="+mj-lt"/>
                <a:ea typeface="+mj-ea"/>
                <a:cs typeface="+mj-cs"/>
                <a:sym typeface="Calibri"/>
              </a:rPr>
              <a:t> </a:t>
            </a:r>
            <a:r>
              <a:rPr lang="ru-RU" sz="1200" b="0" i="1" dirty="0" err="1" smtClean="0">
                <a:effectLst/>
                <a:latin typeface="+mj-lt"/>
                <a:ea typeface="+mj-ea"/>
                <a:cs typeface="+mj-cs"/>
                <a:sym typeface="Calibri"/>
              </a:rPr>
              <a:t>space-around</a:t>
            </a:r>
            <a:r>
              <a:rPr lang="ru-RU" sz="1200" b="0" i="0" dirty="0" smtClean="0">
                <a:effectLst/>
                <a:latin typeface="+mj-lt"/>
                <a:ea typeface="+mj-ea"/>
                <a:cs typeface="+mj-cs"/>
                <a:sym typeface="Calibri"/>
              </a:rPr>
              <a:t> и </a:t>
            </a:r>
            <a:r>
              <a:rPr lang="ru-RU" sz="1200" b="0" i="1" dirty="0" err="1" smtClean="0">
                <a:effectLst/>
                <a:latin typeface="+mj-lt"/>
                <a:ea typeface="+mj-ea"/>
                <a:cs typeface="+mj-cs"/>
                <a:sym typeface="Calibri"/>
              </a:rPr>
              <a:t>space-between</a:t>
            </a:r>
            <a:r>
              <a:rPr lang="ru-RU" sz="1200" b="0" i="0" dirty="0" smtClean="0">
                <a:effectLst/>
                <a:latin typeface="+mj-lt"/>
                <a:ea typeface="+mj-ea"/>
                <a:cs typeface="+mj-cs"/>
                <a:sym typeface="Calibri"/>
              </a:rPr>
              <a:t>.</a:t>
            </a:r>
          </a:p>
          <a:p>
            <a:r>
              <a:rPr lang="ru-RU" sz="1200" b="1" i="0" dirty="0" err="1" smtClean="0">
                <a:effectLst/>
                <a:latin typeface="+mj-lt"/>
                <a:ea typeface="+mj-ea"/>
                <a:cs typeface="+mj-cs"/>
                <a:sym typeface="Calibri"/>
              </a:rPr>
              <a:t>Space-between</a:t>
            </a:r>
            <a:r>
              <a:rPr lang="ru-RU" sz="1200" b="0" i="0" dirty="0" smtClean="0">
                <a:effectLst/>
                <a:latin typeface="+mj-lt"/>
                <a:ea typeface="+mj-ea"/>
                <a:cs typeface="+mj-cs"/>
                <a:sym typeface="Calibri"/>
              </a:rPr>
              <a:t> задаёт одинаковое расстояние между блоками, но не между блокам и контейнером.</a:t>
            </a:r>
          </a:p>
          <a:p>
            <a:r>
              <a:rPr lang="ru-RU" sz="1200" b="1" i="0" dirty="0" err="1" smtClean="0">
                <a:effectLst/>
                <a:latin typeface="+mj-lt"/>
                <a:ea typeface="+mj-ea"/>
                <a:cs typeface="+mj-cs"/>
                <a:sym typeface="Calibri"/>
              </a:rPr>
              <a:t>Space-around</a:t>
            </a:r>
            <a:r>
              <a:rPr lang="ru-RU" sz="1200" b="1" i="0" dirty="0" smtClean="0">
                <a:effectLst/>
                <a:latin typeface="+mj-lt"/>
                <a:ea typeface="+mj-ea"/>
                <a:cs typeface="+mj-cs"/>
                <a:sym typeface="Calibri"/>
              </a:rPr>
              <a:t> </a:t>
            </a:r>
            <a:r>
              <a:rPr lang="ru-RU" sz="1200" b="0" i="0" dirty="0" smtClean="0">
                <a:effectLst/>
                <a:latin typeface="+mj-lt"/>
                <a:ea typeface="+mj-ea"/>
                <a:cs typeface="+mj-cs"/>
                <a:sym typeface="Calibri"/>
              </a:rPr>
              <a:t>задаёт одинаковое расстояние по обе стороны от блока. То есть, если это расстояние равно 10px то между двумя блоками будет 20px (10px от одного блока + 10px от другого блока), а между блоком и контейнером 10px.</a:t>
            </a:r>
          </a:p>
          <a:p>
            <a:endParaRPr lang="ru-RU" sz="1200" b="0" i="0" dirty="0" smtClean="0">
              <a:effectLst/>
              <a:latin typeface="+mj-lt"/>
              <a:ea typeface="+mj-ea"/>
              <a:cs typeface="+mj-cs"/>
              <a:sym typeface="Calibri"/>
            </a:endParaRPr>
          </a:p>
          <a:p>
            <a:r>
              <a:rPr lang="ru-RU" sz="1200" b="0" i="0" dirty="0" smtClean="0">
                <a:effectLst/>
                <a:latin typeface="+mj-lt"/>
                <a:ea typeface="+mj-ea"/>
                <a:cs typeface="+mj-cs"/>
                <a:sym typeface="Calibri"/>
              </a:rPr>
              <a:t/>
            </a:r>
            <a:br>
              <a:rPr lang="ru-RU" sz="1200" b="0" i="0" dirty="0" smtClean="0">
                <a:effectLst/>
                <a:latin typeface="+mj-lt"/>
                <a:ea typeface="+mj-ea"/>
                <a:cs typeface="+mj-cs"/>
                <a:sym typeface="Calibri"/>
              </a:rPr>
            </a:br>
            <a:endParaRPr lang="ru-RU" dirty="0"/>
          </a:p>
        </p:txBody>
      </p:sp>
    </p:spTree>
    <p:extLst>
      <p:ext uri="{BB962C8B-B14F-4D97-AF65-F5344CB8AC3E}">
        <p14:creationId xmlns:p14="http://schemas.microsoft.com/office/powerpoint/2010/main" val="312535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dirty="0" smtClean="0">
                <a:effectLst/>
                <a:latin typeface="+mj-lt"/>
                <a:ea typeface="+mj-ea"/>
                <a:cs typeface="+mj-cs"/>
                <a:sym typeface="Calibri"/>
              </a:rPr>
              <a:t>Поперечное выравнивание можно задать каждому элементу отдельно. Для этого используется свойство </a:t>
            </a:r>
            <a:r>
              <a:rPr lang="ru-RU" dirty="0" err="1" smtClean="0"/>
              <a:t>align-self</a:t>
            </a:r>
            <a:r>
              <a:rPr lang="ru-RU" sz="1200" b="0" i="0" dirty="0" smtClean="0">
                <a:effectLst/>
                <a:latin typeface="+mj-lt"/>
                <a:ea typeface="+mj-ea"/>
                <a:cs typeface="+mj-cs"/>
                <a:sym typeface="Calibri"/>
              </a:rPr>
              <a:t>, которое задаётся для самих </a:t>
            </a:r>
            <a:r>
              <a:rPr lang="ru-RU" sz="1200" b="0" i="0" dirty="0" err="1" smtClean="0">
                <a:effectLst/>
                <a:latin typeface="+mj-lt"/>
                <a:ea typeface="+mj-ea"/>
                <a:cs typeface="+mj-cs"/>
                <a:sym typeface="Calibri"/>
              </a:rPr>
              <a:t>флекс</a:t>
            </a:r>
            <a:r>
              <a:rPr lang="ru-RU" sz="1200" b="0" i="0" dirty="0" smtClean="0">
                <a:effectLst/>
                <a:latin typeface="+mj-lt"/>
                <a:ea typeface="+mj-ea"/>
                <a:cs typeface="+mj-cs"/>
                <a:sym typeface="Calibri"/>
              </a:rPr>
              <a:t>-элементов, а не для </a:t>
            </a:r>
            <a:r>
              <a:rPr lang="ru-RU" sz="1200" b="0" i="0" dirty="0" err="1" smtClean="0">
                <a:effectLst/>
                <a:latin typeface="+mj-lt"/>
                <a:ea typeface="+mj-ea"/>
                <a:cs typeface="+mj-cs"/>
                <a:sym typeface="Calibri"/>
              </a:rPr>
              <a:t>флекс</a:t>
            </a:r>
            <a:r>
              <a:rPr lang="ru-RU" sz="1200" b="0" i="0" dirty="0" smtClean="0">
                <a:effectLst/>
                <a:latin typeface="+mj-lt"/>
                <a:ea typeface="+mj-ea"/>
                <a:cs typeface="+mj-cs"/>
                <a:sym typeface="Calibri"/>
              </a:rPr>
              <a:t>-контейнера. У свойства </a:t>
            </a:r>
            <a:r>
              <a:rPr lang="ru-RU" dirty="0" err="1" smtClean="0"/>
              <a:t>align-self</a:t>
            </a:r>
            <a:r>
              <a:rPr lang="ru-RU" sz="1200" b="0" i="0" dirty="0" smtClean="0">
                <a:effectLst/>
                <a:latin typeface="+mj-lt"/>
                <a:ea typeface="+mj-ea"/>
                <a:cs typeface="+mj-cs"/>
                <a:sym typeface="Calibri"/>
              </a:rPr>
              <a:t> те же самые значения, что и у </a:t>
            </a:r>
            <a:r>
              <a:rPr lang="ru-RU" dirty="0" err="1" smtClean="0"/>
              <a:t>align-items</a:t>
            </a:r>
            <a:r>
              <a:rPr lang="ru-RU" sz="1200" b="0" i="0" dirty="0" smtClean="0">
                <a:effectLst/>
                <a:latin typeface="+mj-lt"/>
                <a:ea typeface="+mj-ea"/>
                <a:cs typeface="+mj-cs"/>
                <a:sym typeface="Calibri"/>
              </a:rPr>
              <a:t>.</a:t>
            </a:r>
            <a:endParaRPr lang="ru-RU" dirty="0"/>
          </a:p>
        </p:txBody>
      </p:sp>
    </p:spTree>
    <p:extLst>
      <p:ext uri="{BB962C8B-B14F-4D97-AF65-F5344CB8AC3E}">
        <p14:creationId xmlns:p14="http://schemas.microsoft.com/office/powerpoint/2010/main" val="3378398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dirty="0" smtClean="0">
                <a:effectLst/>
                <a:latin typeface="+mj-lt"/>
                <a:ea typeface="+mj-ea"/>
                <a:cs typeface="+mj-cs"/>
                <a:sym typeface="Calibri"/>
              </a:rPr>
              <a:t> </a:t>
            </a:r>
            <a:r>
              <a:rPr lang="ru-RU" sz="1200" b="1" i="0" dirty="0" err="1" smtClean="0">
                <a:effectLst/>
                <a:latin typeface="+mj-lt"/>
                <a:ea typeface="+mj-ea"/>
                <a:cs typeface="+mj-cs"/>
                <a:sym typeface="Calibri"/>
              </a:rPr>
              <a:t>Align</a:t>
            </a:r>
            <a:r>
              <a:rPr lang="ru-RU" sz="1200" b="1" i="0" dirty="0" smtClean="0">
                <a:effectLst/>
                <a:latin typeface="+mj-lt"/>
                <a:ea typeface="+mj-ea"/>
                <a:cs typeface="+mj-cs"/>
                <a:sym typeface="Calibri"/>
              </a:rPr>
              <a:t> </a:t>
            </a:r>
            <a:r>
              <a:rPr lang="ru-RU" sz="1200" b="1" i="0" dirty="0" err="1" smtClean="0">
                <a:effectLst/>
                <a:latin typeface="+mj-lt"/>
                <a:ea typeface="+mj-ea"/>
                <a:cs typeface="+mj-cs"/>
                <a:sym typeface="Calibri"/>
              </a:rPr>
              <a:t>Items</a:t>
            </a:r>
            <a:endParaRPr lang="ru-RU" sz="1200" b="1" i="0" dirty="0" smtClean="0">
              <a:effectLst/>
              <a:latin typeface="+mj-lt"/>
              <a:ea typeface="+mj-ea"/>
              <a:cs typeface="+mj-cs"/>
              <a:sym typeface="Calibri"/>
            </a:endParaRPr>
          </a:p>
          <a:p>
            <a:r>
              <a:rPr lang="ru-RU" sz="1200" b="0" i="0" dirty="0" smtClean="0">
                <a:effectLst/>
                <a:latin typeface="+mj-lt"/>
                <a:ea typeface="+mj-ea"/>
                <a:cs typeface="+mj-cs"/>
                <a:sym typeface="Calibri"/>
              </a:rPr>
              <a:t>В отличие от</a:t>
            </a:r>
            <a:r>
              <a:rPr lang="ru-RU" sz="1200" b="0" i="1" dirty="0" smtClean="0">
                <a:effectLst/>
                <a:latin typeface="+mj-lt"/>
                <a:ea typeface="+mj-ea"/>
                <a:cs typeface="+mj-cs"/>
                <a:sym typeface="Calibri"/>
              </a:rPr>
              <a:t> </a:t>
            </a:r>
            <a:r>
              <a:rPr lang="ru-RU" sz="1200" b="0" i="1" dirty="0" err="1" smtClean="0">
                <a:effectLst/>
                <a:latin typeface="+mj-lt"/>
                <a:ea typeface="+mj-ea"/>
                <a:cs typeface="+mj-cs"/>
                <a:sym typeface="Calibri"/>
              </a:rPr>
              <a:t>justify-content</a:t>
            </a:r>
            <a:r>
              <a:rPr lang="ru-RU" sz="1200" b="0" i="0" dirty="0" smtClean="0">
                <a:effectLst/>
                <a:latin typeface="+mj-lt"/>
                <a:ea typeface="+mj-ea"/>
                <a:cs typeface="+mj-cs"/>
                <a:sym typeface="Calibri"/>
              </a:rPr>
              <a:t>, </a:t>
            </a:r>
            <a:r>
              <a:rPr lang="ru-RU" sz="1200" b="1" i="0" dirty="0" err="1" smtClean="0">
                <a:effectLst/>
                <a:latin typeface="+mj-lt"/>
                <a:ea typeface="+mj-ea"/>
                <a:cs typeface="+mj-cs"/>
                <a:sym typeface="Calibri"/>
              </a:rPr>
              <a:t>align-items</a:t>
            </a:r>
            <a:r>
              <a:rPr lang="ru-RU" sz="1200" b="1" i="0" dirty="0" smtClean="0">
                <a:effectLst/>
                <a:latin typeface="+mj-lt"/>
                <a:ea typeface="+mj-ea"/>
                <a:cs typeface="+mj-cs"/>
                <a:sym typeface="Calibri"/>
              </a:rPr>
              <a:t> задаёт расположение элементов относительно поперечной оси (</a:t>
            </a:r>
            <a:r>
              <a:rPr lang="ru-RU" sz="1200" b="1" i="0" dirty="0" err="1" smtClean="0">
                <a:effectLst/>
                <a:latin typeface="+mj-lt"/>
                <a:ea typeface="+mj-ea"/>
                <a:cs typeface="+mj-cs"/>
                <a:sym typeface="Calibri"/>
              </a:rPr>
              <a:t>cross</a:t>
            </a:r>
            <a:r>
              <a:rPr lang="ru-RU" sz="1200" b="1" i="0" dirty="0" smtClean="0">
                <a:effectLst/>
                <a:latin typeface="+mj-lt"/>
                <a:ea typeface="+mj-ea"/>
                <a:cs typeface="+mj-cs"/>
                <a:sym typeface="Calibri"/>
              </a:rPr>
              <a:t> </a:t>
            </a:r>
            <a:r>
              <a:rPr lang="ru-RU" sz="1200" b="1" i="0" dirty="0" err="1" smtClean="0">
                <a:effectLst/>
                <a:latin typeface="+mj-lt"/>
                <a:ea typeface="+mj-ea"/>
                <a:cs typeface="+mj-cs"/>
                <a:sym typeface="Calibri"/>
              </a:rPr>
              <a:t>axis</a:t>
            </a:r>
            <a:r>
              <a:rPr lang="ru-RU" sz="1200" b="1" i="0" dirty="0" smtClean="0">
                <a:effectLst/>
                <a:latin typeface="+mj-lt"/>
                <a:ea typeface="+mj-ea"/>
                <a:cs typeface="+mj-cs"/>
                <a:sym typeface="Calibri"/>
              </a:rPr>
              <a:t>).</a:t>
            </a:r>
            <a:endParaRPr lang="ru-RU" sz="1200" b="0" i="0" dirty="0" smtClean="0">
              <a:effectLst/>
              <a:latin typeface="+mj-lt"/>
              <a:ea typeface="+mj-ea"/>
              <a:cs typeface="+mj-cs"/>
              <a:sym typeface="Calibri"/>
            </a:endParaRPr>
          </a:p>
          <a:p>
            <a:r>
              <a:rPr lang="ru-RU" sz="1200" b="0" i="0" dirty="0" smtClean="0">
                <a:effectLst/>
                <a:latin typeface="+mj-lt"/>
                <a:ea typeface="+mj-ea"/>
                <a:cs typeface="+mj-cs"/>
                <a:sym typeface="Calibri"/>
              </a:rPr>
              <a:t>Рассмотри каждый из пяти параметров </a:t>
            </a:r>
            <a:r>
              <a:rPr lang="en-US" sz="1200" b="0" i="1" dirty="0" smtClean="0">
                <a:effectLst/>
                <a:latin typeface="+mj-lt"/>
                <a:ea typeface="+mj-ea"/>
                <a:cs typeface="+mj-cs"/>
                <a:sym typeface="Calibri"/>
              </a:rPr>
              <a:t>align-items</a:t>
            </a:r>
            <a:r>
              <a:rPr lang="en-US" sz="1200" b="0" i="0" dirty="0" smtClean="0">
                <a:effectLst/>
                <a:latin typeface="+mj-lt"/>
                <a:ea typeface="+mj-ea"/>
                <a:cs typeface="+mj-cs"/>
                <a:sym typeface="Calibri"/>
              </a:rPr>
              <a:t>:</a:t>
            </a:r>
          </a:p>
          <a:p>
            <a:r>
              <a:rPr lang="en-US" sz="1200" b="0" i="0" dirty="0" smtClean="0">
                <a:effectLst/>
                <a:latin typeface="+mj-lt"/>
                <a:ea typeface="+mj-ea"/>
                <a:cs typeface="+mj-cs"/>
                <a:sym typeface="Calibri"/>
              </a:rPr>
              <a:t>flex-start</a:t>
            </a:r>
          </a:p>
          <a:p>
            <a:r>
              <a:rPr lang="en-US" sz="1200" b="0" i="0" dirty="0" smtClean="0">
                <a:effectLst/>
                <a:latin typeface="+mj-lt"/>
                <a:ea typeface="+mj-ea"/>
                <a:cs typeface="+mj-cs"/>
                <a:sym typeface="Calibri"/>
              </a:rPr>
              <a:t>flex-end</a:t>
            </a:r>
          </a:p>
          <a:p>
            <a:r>
              <a:rPr lang="en-US" sz="1200" b="0" i="0" dirty="0" smtClean="0">
                <a:effectLst/>
                <a:latin typeface="+mj-lt"/>
                <a:ea typeface="+mj-ea"/>
                <a:cs typeface="+mj-cs"/>
                <a:sym typeface="Calibri"/>
              </a:rPr>
              <a:t>center</a:t>
            </a:r>
          </a:p>
          <a:p>
            <a:r>
              <a:rPr lang="en-US" sz="1200" b="0" i="0" dirty="0" smtClean="0">
                <a:effectLst/>
                <a:latin typeface="+mj-lt"/>
                <a:ea typeface="+mj-ea"/>
                <a:cs typeface="+mj-cs"/>
                <a:sym typeface="Calibri"/>
              </a:rPr>
              <a:t>stretch</a:t>
            </a:r>
          </a:p>
          <a:p>
            <a:r>
              <a:rPr lang="en-US" sz="1200" b="0" i="0" dirty="0" smtClean="0">
                <a:effectLst/>
                <a:latin typeface="+mj-lt"/>
                <a:ea typeface="+mj-ea"/>
                <a:cs typeface="+mj-cs"/>
                <a:sym typeface="Calibri"/>
              </a:rPr>
              <a:t>baseline</a:t>
            </a:r>
          </a:p>
          <a:p>
            <a:endParaRPr lang="ru-RU" dirty="0"/>
          </a:p>
        </p:txBody>
      </p:sp>
    </p:spTree>
    <p:extLst>
      <p:ext uri="{BB962C8B-B14F-4D97-AF65-F5344CB8AC3E}">
        <p14:creationId xmlns:p14="http://schemas.microsoft.com/office/powerpoint/2010/main" val="24474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1" dirty="0" err="1" smtClean="0">
                <a:effectLst/>
                <a:latin typeface="+mj-lt"/>
                <a:ea typeface="+mj-ea"/>
                <a:cs typeface="+mj-cs"/>
                <a:sym typeface="Calibri"/>
              </a:rPr>
              <a:t>Align-self</a:t>
            </a:r>
            <a:r>
              <a:rPr lang="ru-RU" sz="1200" b="0" i="0" dirty="0" smtClean="0">
                <a:effectLst/>
                <a:latin typeface="+mj-lt"/>
                <a:ea typeface="+mj-ea"/>
                <a:cs typeface="+mj-cs"/>
                <a:sym typeface="Calibri"/>
              </a:rPr>
              <a:t> позволяет манипулировать расположением определенных элементов.</a:t>
            </a:r>
          </a:p>
          <a:p>
            <a:r>
              <a:rPr lang="ru-RU" sz="1200" b="0" i="0" dirty="0" smtClean="0">
                <a:effectLst/>
                <a:latin typeface="+mj-lt"/>
                <a:ea typeface="+mj-ea"/>
                <a:cs typeface="+mj-cs"/>
                <a:sym typeface="Calibri"/>
              </a:rPr>
              <a:t>Это свойство переопределяет </a:t>
            </a:r>
            <a:r>
              <a:rPr lang="ru-RU" sz="1200" b="0" i="1" dirty="0" err="1" smtClean="0">
                <a:effectLst/>
                <a:latin typeface="+mj-lt"/>
                <a:ea typeface="+mj-ea"/>
                <a:cs typeface="+mj-cs"/>
                <a:sym typeface="Calibri"/>
              </a:rPr>
              <a:t>align-items</a:t>
            </a:r>
            <a:r>
              <a:rPr lang="ru-RU" sz="1200" b="0" i="1" dirty="0" smtClean="0">
                <a:effectLst/>
                <a:latin typeface="+mj-lt"/>
                <a:ea typeface="+mj-ea"/>
                <a:cs typeface="+mj-cs"/>
                <a:sym typeface="Calibri"/>
              </a:rPr>
              <a:t> </a:t>
            </a:r>
            <a:r>
              <a:rPr lang="ru-RU" sz="1200" b="0" i="0" dirty="0" smtClean="0">
                <a:effectLst/>
                <a:latin typeface="+mj-lt"/>
                <a:ea typeface="+mj-ea"/>
                <a:cs typeface="+mj-cs"/>
                <a:sym typeface="Calibri"/>
              </a:rPr>
              <a:t>контейнера.</a:t>
            </a:r>
          </a:p>
          <a:p>
            <a:endParaRPr lang="ru-RU" sz="1200" b="0" i="0" dirty="0" smtClean="0">
              <a:effectLst/>
              <a:latin typeface="+mj-lt"/>
              <a:ea typeface="+mj-ea"/>
              <a:cs typeface="+mj-cs"/>
              <a:sym typeface="Calibri"/>
            </a:endParaRPr>
          </a:p>
          <a:p>
            <a:r>
              <a:rPr lang="en-US" sz="1200" b="0" i="0" dirty="0" smtClean="0">
                <a:effectLst/>
                <a:latin typeface="+mj-lt"/>
                <a:ea typeface="+mj-ea"/>
                <a:cs typeface="+mj-cs"/>
                <a:sym typeface="Calibri"/>
              </a:rPr>
              <a:t>#container {</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align-items: flex-start;</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}.square {</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align-self: center;</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a:t>
            </a:r>
            <a:br>
              <a:rPr lang="en-US" sz="1200" b="0" i="0" dirty="0" smtClean="0">
                <a:effectLst/>
                <a:latin typeface="+mj-lt"/>
                <a:ea typeface="+mj-ea"/>
                <a:cs typeface="+mj-cs"/>
                <a:sym typeface="Calibri"/>
              </a:rPr>
            </a:br>
            <a:r>
              <a:rPr lang="en-US" sz="1200" b="0" i="0" dirty="0" smtClean="0">
                <a:effectLst/>
                <a:latin typeface="+mj-lt"/>
                <a:ea typeface="+mj-ea"/>
                <a:cs typeface="+mj-cs"/>
                <a:sym typeface="Calibri"/>
              </a:rPr>
              <a:t>// </a:t>
            </a:r>
            <a:r>
              <a:rPr lang="ru-RU" sz="1200" b="0" i="0" dirty="0" smtClean="0">
                <a:effectLst/>
                <a:latin typeface="+mj-lt"/>
                <a:ea typeface="+mj-ea"/>
                <a:cs typeface="+mj-cs"/>
                <a:sym typeface="Calibri"/>
              </a:rPr>
              <a:t>Только квадраты будут отцентрированы</a:t>
            </a:r>
            <a:endParaRPr lang="ru-RU" dirty="0"/>
          </a:p>
        </p:txBody>
      </p:sp>
    </p:spTree>
    <p:extLst>
      <p:ext uri="{BB962C8B-B14F-4D97-AF65-F5344CB8AC3E}">
        <p14:creationId xmlns:p14="http://schemas.microsoft.com/office/powerpoint/2010/main" val="31519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dirty="0" smtClean="0">
                <a:effectLst/>
                <a:latin typeface="+mj-lt"/>
                <a:ea typeface="+mj-ea"/>
                <a:cs typeface="+mj-cs"/>
                <a:sym typeface="Calibri"/>
              </a:rPr>
              <a:t>Встроенные стили полезны, когда необходима тонкая настройка отображения некоторого элемента страницы или небольшой веб-страницы.</a:t>
            </a:r>
          </a:p>
          <a:p>
            <a:r>
              <a:rPr lang="ru-RU" sz="1200" b="0" i="1" dirty="0" smtClean="0">
                <a:effectLst/>
                <a:latin typeface="+mj-lt"/>
                <a:ea typeface="+mj-ea"/>
                <a:cs typeface="+mj-cs"/>
                <a:sym typeface="Calibri"/>
              </a:rPr>
              <a:t>Связанные (</a:t>
            </a:r>
            <a:r>
              <a:rPr lang="ru-RU" sz="1200" b="0" i="1" dirty="0" err="1" smtClean="0">
                <a:effectLst/>
                <a:latin typeface="+mj-lt"/>
                <a:ea typeface="+mj-ea"/>
                <a:cs typeface="+mj-cs"/>
                <a:sym typeface="Calibri"/>
              </a:rPr>
              <a:t>linked</a:t>
            </a:r>
            <a:r>
              <a:rPr lang="ru-RU" sz="1200" b="0" i="1" dirty="0" smtClean="0">
                <a:effectLst/>
                <a:latin typeface="+mj-lt"/>
                <a:ea typeface="+mj-ea"/>
                <a:cs typeface="+mj-cs"/>
                <a:sym typeface="Calibri"/>
              </a:rPr>
              <a:t>)</a:t>
            </a:r>
            <a:r>
              <a:rPr lang="ru-RU" sz="1200" b="0" i="0" dirty="0" smtClean="0">
                <a:effectLst/>
                <a:latin typeface="+mj-lt"/>
                <a:ea typeface="+mj-ea"/>
                <a:cs typeface="+mj-cs"/>
                <a:sym typeface="Calibri"/>
              </a:rPr>
              <a:t>, или </a:t>
            </a:r>
            <a:r>
              <a:rPr lang="ru-RU" sz="1200" b="0" i="1" dirty="0" smtClean="0">
                <a:effectLst/>
                <a:latin typeface="+mj-lt"/>
                <a:ea typeface="+mj-ea"/>
                <a:cs typeface="+mj-cs"/>
                <a:sym typeface="Calibri"/>
              </a:rPr>
              <a:t>внешние (</a:t>
            </a:r>
            <a:r>
              <a:rPr lang="ru-RU" sz="1200" b="0" i="1" dirty="0" err="1" smtClean="0">
                <a:effectLst/>
                <a:latin typeface="+mj-lt"/>
                <a:ea typeface="+mj-ea"/>
                <a:cs typeface="+mj-cs"/>
                <a:sym typeface="Calibri"/>
              </a:rPr>
              <a:t>external</a:t>
            </a:r>
            <a:r>
              <a:rPr lang="ru-RU" sz="1200" b="0" i="1" dirty="0" smtClean="0">
                <a:effectLst/>
                <a:latin typeface="+mj-lt"/>
                <a:ea typeface="+mj-ea"/>
                <a:cs typeface="+mj-cs"/>
                <a:sym typeface="Calibri"/>
              </a:rPr>
              <a:t>)</a:t>
            </a:r>
            <a:r>
              <a:rPr lang="ru-RU" sz="1200" b="0" i="0" dirty="0" smtClean="0">
                <a:effectLst/>
                <a:latin typeface="+mj-lt"/>
                <a:ea typeface="+mj-ea"/>
                <a:cs typeface="+mj-cs"/>
                <a:sym typeface="Calibri"/>
              </a:rPr>
              <a:t> таблицы стилей — наиболее удобное решение, когда речь идет об оформлении целого сайта. Описание правил помещается в отдельный файл (обычно, но не обязательно, с расширением </a:t>
            </a:r>
            <a:r>
              <a:rPr lang="ru-RU" sz="1200" b="0" i="1" dirty="0" smtClean="0">
                <a:effectLst/>
                <a:latin typeface="+mj-lt"/>
                <a:ea typeface="+mj-ea"/>
                <a:cs typeface="+mj-cs"/>
                <a:sym typeface="Calibri"/>
              </a:rPr>
              <a:t>.</a:t>
            </a:r>
            <a:r>
              <a:rPr lang="ru-RU" sz="1200" b="0" i="1" dirty="0" err="1" smtClean="0">
                <a:effectLst/>
                <a:latin typeface="+mj-lt"/>
                <a:ea typeface="+mj-ea"/>
                <a:cs typeface="+mj-cs"/>
                <a:sym typeface="Calibri"/>
              </a:rPr>
              <a:t>css</a:t>
            </a:r>
            <a:r>
              <a:rPr lang="ru-RU" sz="1200" b="0" i="0" dirty="0" smtClean="0">
                <a:effectLst/>
                <a:latin typeface="+mj-lt"/>
                <a:ea typeface="+mj-ea"/>
                <a:cs typeface="+mj-cs"/>
                <a:sym typeface="Calibri"/>
              </a:rPr>
              <a:t>). С помощью тега &lt;</a:t>
            </a:r>
            <a:r>
              <a:rPr lang="ru-RU" sz="1200" b="0" i="0" dirty="0" err="1" smtClean="0">
                <a:effectLst/>
                <a:latin typeface="+mj-lt"/>
                <a:ea typeface="+mj-ea"/>
                <a:cs typeface="+mj-cs"/>
                <a:sym typeface="Calibri"/>
              </a:rPr>
              <a:t>link</a:t>
            </a:r>
            <a:r>
              <a:rPr lang="ru-RU" sz="1200" b="0" i="0" dirty="0" smtClean="0">
                <a:effectLst/>
                <a:latin typeface="+mj-lt"/>
                <a:ea typeface="+mj-ea"/>
                <a:cs typeface="+mj-cs"/>
                <a:sym typeface="Calibri"/>
              </a:rPr>
              <a:t>&gt; выполняется связывание этой таблицы стилей с каждой страницей, где ее необходимо применить, например так:</a:t>
            </a:r>
          </a:p>
          <a:p>
            <a:r>
              <a:rPr lang="ru-RU" dirty="0" smtClean="0"/>
              <a:t>&lt;</a:t>
            </a:r>
            <a:r>
              <a:rPr lang="ru-RU" dirty="0" err="1" smtClean="0"/>
              <a:t>link</a:t>
            </a:r>
            <a:r>
              <a:rPr lang="ru-RU" dirty="0" smtClean="0"/>
              <a:t> </a:t>
            </a:r>
            <a:r>
              <a:rPr lang="ru-RU" dirty="0" err="1" smtClean="0"/>
              <a:t>rel</a:t>
            </a:r>
            <a:r>
              <a:rPr lang="ru-RU" dirty="0" smtClean="0"/>
              <a:t>=</a:t>
            </a:r>
            <a:r>
              <a:rPr lang="ru-RU" dirty="0" err="1" smtClean="0"/>
              <a:t>stylesheet</a:t>
            </a:r>
            <a:r>
              <a:rPr lang="ru-RU" dirty="0" smtClean="0"/>
              <a:t> </a:t>
            </a:r>
            <a:r>
              <a:rPr lang="ru-RU" dirty="0" err="1" smtClean="0"/>
              <a:t>href</a:t>
            </a:r>
            <a:r>
              <a:rPr lang="ru-RU" dirty="0" smtClean="0"/>
              <a:t>="sample.css" </a:t>
            </a:r>
            <a:r>
              <a:rPr lang="ru-RU" dirty="0" err="1" smtClean="0"/>
              <a:t>type</a:t>
            </a:r>
            <a:r>
              <a:rPr lang="ru-RU" dirty="0" smtClean="0"/>
              <a:t>="</a:t>
            </a:r>
            <a:r>
              <a:rPr lang="ru-RU" dirty="0" err="1" smtClean="0"/>
              <a:t>text</a:t>
            </a:r>
            <a:r>
              <a:rPr lang="ru-RU" dirty="0" smtClean="0"/>
              <a:t>/</a:t>
            </a:r>
            <a:r>
              <a:rPr lang="ru-RU" dirty="0" err="1" smtClean="0"/>
              <a:t>css</a:t>
            </a:r>
            <a:r>
              <a:rPr lang="ru-RU" dirty="0" smtClean="0"/>
              <a:t>"&gt;</a:t>
            </a:r>
            <a:r>
              <a:rPr lang="ru-RU" sz="1200" b="0" i="0" dirty="0" smtClean="0">
                <a:effectLst/>
                <a:latin typeface="+mj-lt"/>
                <a:ea typeface="+mj-ea"/>
                <a:cs typeface="+mj-cs"/>
                <a:sym typeface="Calibri"/>
              </a:rPr>
              <a:t>Любая страница, содержащая такую связь, будет оформлена в соответствии со стилями, указанными в файле sample.css. Следует отметить, что файл со стилями физически может находиться на другом веб-сервере, тогда в </a:t>
            </a:r>
            <a:r>
              <a:rPr lang="ru-RU" sz="1200" b="0" i="0" dirty="0" err="1" smtClean="0">
                <a:effectLst/>
                <a:latin typeface="+mj-lt"/>
                <a:ea typeface="+mj-ea"/>
                <a:cs typeface="+mj-cs"/>
                <a:sym typeface="Calibri"/>
              </a:rPr>
              <a:t>href</a:t>
            </a:r>
            <a:r>
              <a:rPr lang="ru-RU" sz="1200" b="0" i="0" dirty="0" smtClean="0">
                <a:effectLst/>
                <a:latin typeface="+mj-lt"/>
                <a:ea typeface="+mj-ea"/>
                <a:cs typeface="+mj-cs"/>
                <a:sym typeface="Calibri"/>
              </a:rPr>
              <a:t> нужно указать абсолютный путь к нему.</a:t>
            </a:r>
          </a:p>
          <a:p>
            <a:endParaRPr lang="ru-RU" dirty="0"/>
          </a:p>
        </p:txBody>
      </p:sp>
    </p:spTree>
    <p:extLst>
      <p:ext uri="{BB962C8B-B14F-4D97-AF65-F5344CB8AC3E}">
        <p14:creationId xmlns:p14="http://schemas.microsoft.com/office/powerpoint/2010/main" val="2640572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Проверить,</a:t>
            </a:r>
            <a:r>
              <a:rPr lang="ru-RU" baseline="0" dirty="0" smtClean="0"/>
              <a:t> подключён ли файл мы можем во вкладке </a:t>
            </a:r>
            <a:r>
              <a:rPr lang="en-US" baseline="0" dirty="0" smtClean="0"/>
              <a:t>network</a:t>
            </a:r>
          </a:p>
          <a:p>
            <a:r>
              <a:rPr lang="ru-RU" baseline="0" dirty="0" smtClean="0"/>
              <a:t>Есть ли </a:t>
            </a:r>
            <a:r>
              <a:rPr lang="en-US" baseline="0" dirty="0" err="1" smtClean="0"/>
              <a:t>getstatus</a:t>
            </a:r>
            <a:r>
              <a:rPr lang="en-US" baseline="0" dirty="0" smtClean="0"/>
              <a:t>?</a:t>
            </a:r>
          </a:p>
        </p:txBody>
      </p:sp>
    </p:spTree>
    <p:extLst>
      <p:ext uri="{BB962C8B-B14F-4D97-AF65-F5344CB8AC3E}">
        <p14:creationId xmlns:p14="http://schemas.microsoft.com/office/powerpoint/2010/main" val="1350892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Продемонстрировать</a:t>
            </a:r>
            <a:r>
              <a:rPr lang="ru-RU" baseline="0" dirty="0" smtClean="0"/>
              <a:t> это на практике</a:t>
            </a:r>
            <a:endParaRPr lang="ru-RU" dirty="0"/>
          </a:p>
        </p:txBody>
      </p:sp>
    </p:spTree>
    <p:extLst>
      <p:ext uri="{BB962C8B-B14F-4D97-AF65-F5344CB8AC3E}">
        <p14:creationId xmlns:p14="http://schemas.microsoft.com/office/powerpoint/2010/main" val="142353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hlinkClick r:id="rId3"/>
              </a:rPr>
              <a:t>30 CSS-селекторов, о которых полезно помнить (codeharmony.ru)</a:t>
            </a:r>
            <a:endParaRPr lang="ru-RU" dirty="0"/>
          </a:p>
        </p:txBody>
      </p:sp>
    </p:spTree>
    <p:extLst>
      <p:ext uri="{BB962C8B-B14F-4D97-AF65-F5344CB8AC3E}">
        <p14:creationId xmlns:p14="http://schemas.microsoft.com/office/powerpoint/2010/main" val="1049504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sng" dirty="0" smtClean="0">
                <a:effectLst/>
                <a:latin typeface="+mj-lt"/>
                <a:ea typeface="+mj-ea"/>
                <a:cs typeface="+mj-cs"/>
                <a:sym typeface="Calibri"/>
                <a:hlinkClick r:id="rId3"/>
              </a:rPr>
              <a:t>Относительно шрифта: </a:t>
            </a:r>
            <a:r>
              <a:rPr lang="ru-RU" sz="1200" b="1" i="0" u="sng" dirty="0" err="1" smtClean="0">
                <a:effectLst/>
                <a:latin typeface="+mj-lt"/>
                <a:ea typeface="+mj-ea"/>
                <a:cs typeface="+mj-cs"/>
                <a:sym typeface="Calibri"/>
                <a:hlinkClick r:id="rId3"/>
              </a:rPr>
              <a:t>em</a:t>
            </a:r>
            <a:r>
              <a:rPr lang="ru-RU" sz="1200" b="1" i="0" u="sng" dirty="0" smtClean="0">
                <a:effectLst/>
                <a:latin typeface="+mj-lt"/>
                <a:ea typeface="+mj-ea"/>
                <a:cs typeface="+mj-cs"/>
                <a:sym typeface="Calibri"/>
              </a:rPr>
              <a:t> </a:t>
            </a:r>
            <a:r>
              <a:rPr lang="ru-RU" sz="1200" b="0" i="0" dirty="0" smtClean="0">
                <a:effectLst/>
                <a:latin typeface="+mj-lt"/>
                <a:ea typeface="+mj-ea"/>
                <a:cs typeface="+mj-cs"/>
                <a:sym typeface="Calibri"/>
              </a:rPr>
              <a:t>1em – текущий размер шрифта.</a:t>
            </a:r>
          </a:p>
          <a:p>
            <a:r>
              <a:rPr lang="en-US" sz="1200" b="0" i="0" dirty="0" smtClean="0">
                <a:effectLst/>
                <a:latin typeface="+mj-lt"/>
                <a:ea typeface="+mj-ea"/>
                <a:cs typeface="+mj-cs"/>
                <a:sym typeface="Calibri"/>
              </a:rPr>
              <a:t>&lt;div style="font-size:1.5em"&gt; </a:t>
            </a:r>
            <a:r>
              <a:rPr lang="ru-RU" sz="1200" b="0" i="0" dirty="0" smtClean="0">
                <a:effectLst/>
                <a:latin typeface="+mj-lt"/>
                <a:ea typeface="+mj-ea"/>
                <a:cs typeface="+mj-cs"/>
                <a:sym typeface="Calibri"/>
              </a:rPr>
              <a:t>Страусы &lt;</a:t>
            </a:r>
            <a:r>
              <a:rPr lang="en-US" sz="1200" b="0" i="0" dirty="0" smtClean="0">
                <a:effectLst/>
                <a:latin typeface="+mj-lt"/>
                <a:ea typeface="+mj-ea"/>
                <a:cs typeface="+mj-cs"/>
                <a:sym typeface="Calibri"/>
              </a:rPr>
              <a:t>div style="font-size:1.5em"&gt;</a:t>
            </a:r>
            <a:r>
              <a:rPr lang="ru-RU" sz="1200" b="0" i="0" dirty="0" smtClean="0">
                <a:effectLst/>
                <a:latin typeface="+mj-lt"/>
                <a:ea typeface="+mj-ea"/>
                <a:cs typeface="+mj-cs"/>
                <a:sym typeface="Calibri"/>
              </a:rPr>
              <a:t>Живут также в Африке&lt;/</a:t>
            </a:r>
            <a:r>
              <a:rPr lang="en-US" sz="1200" b="0" i="0" dirty="0" smtClean="0">
                <a:effectLst/>
                <a:latin typeface="+mj-lt"/>
                <a:ea typeface="+mj-ea"/>
                <a:cs typeface="+mj-cs"/>
                <a:sym typeface="Calibri"/>
              </a:rPr>
              <a:t>div&gt; &lt;/div&gt;</a:t>
            </a:r>
            <a:endParaRPr lang="ru-RU" sz="1200" b="0" i="0" dirty="0" smtClean="0">
              <a:effectLst/>
              <a:latin typeface="+mj-lt"/>
              <a:ea typeface="+mj-ea"/>
              <a:cs typeface="+mj-cs"/>
              <a:sym typeface="Calibri"/>
            </a:endParaRPr>
          </a:p>
          <a:p>
            <a:endParaRPr lang="ru-RU" sz="1200" b="0" i="0" dirty="0" smtClean="0">
              <a:effectLst/>
              <a:latin typeface="+mj-lt"/>
              <a:ea typeface="+mj-ea"/>
              <a:cs typeface="+mj-cs"/>
              <a:sym typeface="Calibri"/>
            </a:endParaRPr>
          </a:p>
          <a:p>
            <a:r>
              <a:rPr lang="ru-RU" sz="1200" b="0" i="0" dirty="0" smtClean="0">
                <a:effectLst/>
                <a:latin typeface="+mj-lt"/>
                <a:ea typeface="+mj-ea"/>
                <a:cs typeface="+mj-cs"/>
                <a:sym typeface="Calibri"/>
              </a:rPr>
              <a:t>Процент: Как правило, процент будет от значения свойства родителя с тем же названием, но не всегда.</a:t>
            </a:r>
          </a:p>
          <a:p>
            <a:r>
              <a:rPr lang="ru-RU" sz="1200" b="0" i="0" dirty="0" smtClean="0">
                <a:effectLst/>
                <a:latin typeface="+mj-lt"/>
                <a:ea typeface="+mj-ea"/>
                <a:cs typeface="+mj-cs"/>
                <a:sym typeface="Calibri"/>
              </a:rPr>
              <a:t>Это очень важная особенность процентов, про которую, увы, часто забывают.</a:t>
            </a:r>
          </a:p>
          <a:p>
            <a:r>
              <a:rPr lang="ru-RU" sz="1200" b="0" i="0" dirty="0" smtClean="0">
                <a:effectLst/>
                <a:latin typeface="+mj-lt"/>
                <a:ea typeface="+mj-ea"/>
                <a:cs typeface="+mj-cs"/>
                <a:sym typeface="Calibri"/>
              </a:rPr>
              <a:t>А вот примеры-исключения, в которых % берётся не так:</a:t>
            </a:r>
          </a:p>
          <a:p>
            <a:r>
              <a:rPr lang="ru-RU" dirty="0" err="1" smtClean="0"/>
              <a:t>margin-leftПри</a:t>
            </a:r>
            <a:r>
              <a:rPr lang="ru-RU" dirty="0" smtClean="0"/>
              <a:t> установке свойства </a:t>
            </a:r>
            <a:r>
              <a:rPr lang="ru-RU" dirty="0" err="1" smtClean="0"/>
              <a:t>margin-left</a:t>
            </a:r>
            <a:r>
              <a:rPr lang="ru-RU" dirty="0" smtClean="0"/>
              <a:t> в %, процент берётся от </a:t>
            </a:r>
            <a:r>
              <a:rPr lang="ru-RU" i="1" dirty="0" smtClean="0"/>
              <a:t>ширины</a:t>
            </a:r>
            <a:r>
              <a:rPr lang="ru-RU" dirty="0" smtClean="0"/>
              <a:t> родительского блока, а вовсе не от его </a:t>
            </a:r>
            <a:r>
              <a:rPr lang="ru-RU" dirty="0" err="1" smtClean="0"/>
              <a:t>margin-left.line-heightПри</a:t>
            </a:r>
            <a:r>
              <a:rPr lang="ru-RU" dirty="0" smtClean="0"/>
              <a:t> установке свойства </a:t>
            </a:r>
            <a:r>
              <a:rPr lang="ru-RU" dirty="0" err="1" smtClean="0"/>
              <a:t>line-height</a:t>
            </a:r>
            <a:r>
              <a:rPr lang="ru-RU" dirty="0" smtClean="0"/>
              <a:t> в %, процент берётся от текущего </a:t>
            </a:r>
            <a:r>
              <a:rPr lang="ru-RU" i="1" dirty="0" smtClean="0"/>
              <a:t>размера шрифта</a:t>
            </a:r>
            <a:r>
              <a:rPr lang="ru-RU" dirty="0" smtClean="0"/>
              <a:t>, а вовсе не от </a:t>
            </a:r>
            <a:r>
              <a:rPr lang="ru-RU" dirty="0" err="1" smtClean="0"/>
              <a:t>line-height</a:t>
            </a:r>
            <a:r>
              <a:rPr lang="ru-RU" dirty="0" smtClean="0"/>
              <a:t> родителя. Детали по </a:t>
            </a:r>
            <a:r>
              <a:rPr lang="ru-RU" dirty="0" err="1" smtClean="0"/>
              <a:t>line-height</a:t>
            </a:r>
            <a:r>
              <a:rPr lang="ru-RU" dirty="0" smtClean="0"/>
              <a:t> и размеру шрифта вы также можете найти в статье </a:t>
            </a:r>
            <a:r>
              <a:rPr lang="ru-RU" u="none" strike="noStrike" dirty="0" smtClean="0">
                <a:effectLst/>
                <a:hlinkClick r:id="rId4"/>
              </a:rPr>
              <a:t>Свойства </a:t>
            </a:r>
            <a:r>
              <a:rPr lang="ru-RU" u="none" strike="noStrike" dirty="0" err="1" smtClean="0">
                <a:effectLst/>
                <a:hlinkClick r:id="rId4"/>
              </a:rPr>
              <a:t>font-size</a:t>
            </a:r>
            <a:r>
              <a:rPr lang="ru-RU" u="none" strike="noStrike" dirty="0" smtClean="0">
                <a:effectLst/>
                <a:hlinkClick r:id="rId4"/>
              </a:rPr>
              <a:t> и </a:t>
            </a:r>
            <a:r>
              <a:rPr lang="ru-RU" u="none" strike="noStrike" dirty="0" err="1" smtClean="0">
                <a:effectLst/>
                <a:hlinkClick r:id="rId4"/>
              </a:rPr>
              <a:t>line-height</a:t>
            </a:r>
            <a:r>
              <a:rPr lang="ru-RU" dirty="0" err="1" smtClean="0"/>
              <a:t>.width</a:t>
            </a:r>
            <a:r>
              <a:rPr lang="ru-RU" dirty="0" smtClean="0"/>
              <a:t>/</a:t>
            </a:r>
            <a:r>
              <a:rPr lang="ru-RU" dirty="0" err="1" smtClean="0"/>
              <a:t>heightДля</a:t>
            </a:r>
            <a:r>
              <a:rPr lang="ru-RU" dirty="0" smtClean="0"/>
              <a:t> </a:t>
            </a:r>
            <a:r>
              <a:rPr lang="ru-RU" dirty="0" err="1" smtClean="0"/>
              <a:t>width</a:t>
            </a:r>
            <a:r>
              <a:rPr lang="ru-RU" dirty="0" smtClean="0"/>
              <a:t>/</a:t>
            </a:r>
            <a:r>
              <a:rPr lang="ru-RU" dirty="0" err="1" smtClean="0"/>
              <a:t>height</a:t>
            </a:r>
            <a:r>
              <a:rPr lang="ru-RU" dirty="0" smtClean="0"/>
              <a:t> обычно процент от ширины/высоты родителя, но при </a:t>
            </a:r>
            <a:r>
              <a:rPr lang="ru-RU" dirty="0" err="1" smtClean="0"/>
              <a:t>position:fixed</a:t>
            </a:r>
            <a:r>
              <a:rPr lang="ru-RU" dirty="0" smtClean="0"/>
              <a:t>, процент берётся от ширины/высоты </a:t>
            </a:r>
            <a:r>
              <a:rPr lang="ru-RU" i="1" dirty="0" smtClean="0"/>
              <a:t>окна</a:t>
            </a:r>
            <a:r>
              <a:rPr lang="ru-RU" dirty="0" smtClean="0"/>
              <a:t> (а не родителя и не документа). Кроме того, иногда % требует соблюдения дополнительных условий, за примером – обратитесь к главе </a:t>
            </a:r>
            <a:r>
              <a:rPr lang="ru-RU" u="none" strike="noStrike" dirty="0" smtClean="0">
                <a:effectLst/>
                <a:hlinkClick r:id="rId5"/>
              </a:rPr>
              <a:t>Особенности свойства </a:t>
            </a:r>
            <a:r>
              <a:rPr lang="ru-RU" u="none" strike="noStrike" dirty="0" err="1" smtClean="0">
                <a:effectLst/>
                <a:hlinkClick r:id="rId5"/>
              </a:rPr>
              <a:t>height</a:t>
            </a:r>
            <a:r>
              <a:rPr lang="ru-RU" u="none" strike="noStrike" dirty="0" smtClean="0">
                <a:effectLst/>
                <a:hlinkClick r:id="rId5"/>
              </a:rPr>
              <a:t> в %</a:t>
            </a:r>
            <a:r>
              <a:rPr lang="ru-RU" dirty="0" smtClean="0"/>
              <a:t>.</a:t>
            </a:r>
            <a:endParaRPr lang="ru-RU" sz="1200" b="0" i="0" dirty="0" smtClean="0">
              <a:effectLst/>
              <a:latin typeface="+mj-lt"/>
              <a:ea typeface="+mj-ea"/>
              <a:cs typeface="+mj-cs"/>
              <a:sym typeface="Calibri"/>
            </a:endParaRPr>
          </a:p>
          <a:p>
            <a:endParaRPr lang="ru-RU" sz="1200" b="0" i="0" baseline="0" dirty="0" smtClean="0">
              <a:effectLst/>
              <a:latin typeface="+mj-lt"/>
              <a:ea typeface="+mj-ea"/>
              <a:cs typeface="+mj-cs"/>
              <a:sym typeface="Calibri"/>
            </a:endParaRPr>
          </a:p>
          <a:p>
            <a:r>
              <a:rPr lang="ru-RU" sz="1200" b="1" i="0" u="none" strike="noStrike" dirty="0" smtClean="0">
                <a:effectLst/>
                <a:latin typeface="+mj-lt"/>
                <a:ea typeface="+mj-ea"/>
                <a:cs typeface="+mj-cs"/>
                <a:sym typeface="Calibri"/>
                <a:hlinkClick r:id="rId6"/>
              </a:rPr>
              <a:t>Единица </a:t>
            </a:r>
            <a:r>
              <a:rPr lang="ru-RU" sz="1200" b="1" i="0" u="none" strike="noStrike" dirty="0" err="1" smtClean="0">
                <a:effectLst/>
                <a:latin typeface="+mj-lt"/>
                <a:ea typeface="+mj-ea"/>
                <a:cs typeface="+mj-cs"/>
                <a:sym typeface="Calibri"/>
                <a:hlinkClick r:id="rId6"/>
              </a:rPr>
              <a:t>rem</a:t>
            </a:r>
            <a:r>
              <a:rPr lang="ru-RU" sz="1200" b="1" i="0" u="none" strike="noStrike" dirty="0" smtClean="0">
                <a:effectLst/>
                <a:latin typeface="+mj-lt"/>
                <a:ea typeface="+mj-ea"/>
                <a:cs typeface="+mj-cs"/>
                <a:sym typeface="Calibri"/>
                <a:hlinkClick r:id="rId6"/>
              </a:rPr>
              <a:t>: смесь </a:t>
            </a:r>
            <a:r>
              <a:rPr lang="ru-RU" sz="1200" b="1" i="0" u="none" strike="noStrike" dirty="0" err="1" smtClean="0">
                <a:effectLst/>
                <a:latin typeface="+mj-lt"/>
                <a:ea typeface="+mj-ea"/>
                <a:cs typeface="+mj-cs"/>
                <a:sym typeface="Calibri"/>
                <a:hlinkClick r:id="rId6"/>
              </a:rPr>
              <a:t>px</a:t>
            </a:r>
            <a:r>
              <a:rPr lang="ru-RU" sz="1200" b="1" i="0" u="none" strike="noStrike" dirty="0" smtClean="0">
                <a:effectLst/>
                <a:latin typeface="+mj-lt"/>
                <a:ea typeface="+mj-ea"/>
                <a:cs typeface="+mj-cs"/>
                <a:sym typeface="Calibri"/>
                <a:hlinkClick r:id="rId6"/>
              </a:rPr>
              <a:t> и </a:t>
            </a:r>
            <a:r>
              <a:rPr lang="ru-RU" sz="1200" b="1" i="0" u="none" strike="noStrike" dirty="0" err="1" smtClean="0">
                <a:effectLst/>
                <a:latin typeface="+mj-lt"/>
                <a:ea typeface="+mj-ea"/>
                <a:cs typeface="+mj-cs"/>
                <a:sym typeface="Calibri"/>
                <a:hlinkClick r:id="rId6"/>
              </a:rPr>
              <a:t>em</a:t>
            </a:r>
            <a:endParaRPr lang="ru-RU" sz="1200" b="1" i="0" u="none" strike="noStrike" dirty="0" smtClean="0">
              <a:effectLst/>
              <a:latin typeface="+mj-lt"/>
              <a:ea typeface="+mj-ea"/>
              <a:cs typeface="+mj-cs"/>
              <a:sym typeface="Calibri"/>
            </a:endParaRPr>
          </a:p>
          <a:p>
            <a:r>
              <a:rPr lang="ru-RU" sz="1200" b="1" i="0" dirty="0" smtClean="0">
                <a:effectLst/>
                <a:latin typeface="+mj-lt"/>
                <a:ea typeface="+mj-ea"/>
                <a:cs typeface="+mj-cs"/>
                <a:sym typeface="Calibri"/>
              </a:rPr>
              <a:t>Единица </a:t>
            </a:r>
            <a:r>
              <a:rPr lang="ru-RU" sz="1200" b="1" i="0" dirty="0" err="1" smtClean="0">
                <a:effectLst/>
                <a:latin typeface="+mj-lt"/>
                <a:ea typeface="+mj-ea"/>
                <a:cs typeface="+mj-cs"/>
                <a:sym typeface="Calibri"/>
              </a:rPr>
              <a:t>rem</a:t>
            </a:r>
            <a:r>
              <a:rPr lang="ru-RU" sz="1200" b="1" i="0" dirty="0" smtClean="0">
                <a:effectLst/>
                <a:latin typeface="+mj-lt"/>
                <a:ea typeface="+mj-ea"/>
                <a:cs typeface="+mj-cs"/>
                <a:sym typeface="Calibri"/>
              </a:rPr>
              <a:t> задаёт размер относительно размера шрифта элемента &lt;</a:t>
            </a:r>
            <a:r>
              <a:rPr lang="ru-RU" sz="1200" b="1" i="0" dirty="0" err="1" smtClean="0">
                <a:effectLst/>
                <a:latin typeface="+mj-lt"/>
                <a:ea typeface="+mj-ea"/>
                <a:cs typeface="+mj-cs"/>
                <a:sym typeface="Calibri"/>
              </a:rPr>
              <a:t>html</a:t>
            </a:r>
            <a:r>
              <a:rPr lang="ru-RU" sz="1200" b="1" i="0" dirty="0" smtClean="0">
                <a:effectLst/>
                <a:latin typeface="+mj-lt"/>
                <a:ea typeface="+mj-ea"/>
                <a:cs typeface="+mj-cs"/>
                <a:sym typeface="Calibri"/>
              </a:rPr>
              <a:t>&gt;</a:t>
            </a:r>
          </a:p>
          <a:p>
            <a:endParaRPr lang="ru-RU" sz="1200" b="1" i="0" dirty="0" smtClean="0">
              <a:effectLst/>
              <a:latin typeface="+mj-lt"/>
              <a:ea typeface="+mj-ea"/>
              <a:cs typeface="+mj-cs"/>
              <a:sym typeface="Calibri"/>
            </a:endParaRPr>
          </a:p>
          <a:p>
            <a:r>
              <a:rPr lang="ru-RU" sz="1200" b="1" i="0" u="sng" dirty="0" smtClean="0">
                <a:effectLst/>
                <a:latin typeface="+mj-lt"/>
                <a:ea typeface="+mj-ea"/>
                <a:cs typeface="+mj-cs"/>
                <a:sym typeface="Calibri"/>
                <a:hlinkClick r:id="rId7"/>
              </a:rPr>
              <a:t>Относительно экрана: </a:t>
            </a:r>
            <a:r>
              <a:rPr lang="en-US" sz="1200" b="1" i="0" u="sng" dirty="0" err="1" smtClean="0">
                <a:effectLst/>
                <a:latin typeface="+mj-lt"/>
                <a:ea typeface="+mj-ea"/>
                <a:cs typeface="+mj-cs"/>
                <a:sym typeface="Calibri"/>
                <a:hlinkClick r:id="rId7"/>
              </a:rPr>
              <a:t>vw</a:t>
            </a:r>
            <a:r>
              <a:rPr lang="en-US" sz="1200" b="1" i="0" u="sng" dirty="0" smtClean="0">
                <a:effectLst/>
                <a:latin typeface="+mj-lt"/>
                <a:ea typeface="+mj-ea"/>
                <a:cs typeface="+mj-cs"/>
                <a:sym typeface="Calibri"/>
                <a:hlinkClick r:id="rId7"/>
              </a:rPr>
              <a:t>, </a:t>
            </a:r>
            <a:r>
              <a:rPr lang="en-US" sz="1200" b="1" i="0" u="sng" dirty="0" err="1" smtClean="0">
                <a:effectLst/>
                <a:latin typeface="+mj-lt"/>
                <a:ea typeface="+mj-ea"/>
                <a:cs typeface="+mj-cs"/>
                <a:sym typeface="Calibri"/>
                <a:hlinkClick r:id="rId7"/>
              </a:rPr>
              <a:t>vh</a:t>
            </a:r>
            <a:r>
              <a:rPr lang="en-US" sz="1200" b="1" i="0" u="sng" dirty="0" smtClean="0">
                <a:effectLst/>
                <a:latin typeface="+mj-lt"/>
                <a:ea typeface="+mj-ea"/>
                <a:cs typeface="+mj-cs"/>
                <a:sym typeface="Calibri"/>
                <a:hlinkClick r:id="rId7"/>
              </a:rPr>
              <a:t>, </a:t>
            </a:r>
            <a:r>
              <a:rPr lang="en-US" sz="1200" b="1" i="0" u="sng" dirty="0" err="1" smtClean="0">
                <a:effectLst/>
                <a:latin typeface="+mj-lt"/>
                <a:ea typeface="+mj-ea"/>
                <a:cs typeface="+mj-cs"/>
                <a:sym typeface="Calibri"/>
                <a:hlinkClick r:id="rId7"/>
              </a:rPr>
              <a:t>vmin</a:t>
            </a:r>
            <a:r>
              <a:rPr lang="en-US" sz="1200" b="1" i="0" u="sng" dirty="0" smtClean="0">
                <a:effectLst/>
                <a:latin typeface="+mj-lt"/>
                <a:ea typeface="+mj-ea"/>
                <a:cs typeface="+mj-cs"/>
                <a:sym typeface="Calibri"/>
                <a:hlinkClick r:id="rId7"/>
              </a:rPr>
              <a:t>, </a:t>
            </a:r>
            <a:r>
              <a:rPr lang="en-US" sz="1200" b="1" i="0" u="sng" dirty="0" err="1" smtClean="0">
                <a:effectLst/>
                <a:latin typeface="+mj-lt"/>
                <a:ea typeface="+mj-ea"/>
                <a:cs typeface="+mj-cs"/>
                <a:sym typeface="Calibri"/>
                <a:hlinkClick r:id="rId7"/>
              </a:rPr>
              <a:t>vmax</a:t>
            </a:r>
            <a:endParaRPr lang="en-US" sz="1200" b="1" i="0" dirty="0" smtClean="0">
              <a:effectLst/>
              <a:latin typeface="+mj-lt"/>
              <a:ea typeface="+mj-ea"/>
              <a:cs typeface="+mj-cs"/>
              <a:sym typeface="Calibri"/>
            </a:endParaRPr>
          </a:p>
          <a:p>
            <a:r>
              <a:rPr lang="ru-RU" sz="1200" b="0" i="0" dirty="0" smtClean="0">
                <a:effectLst/>
                <a:latin typeface="+mj-lt"/>
                <a:ea typeface="+mj-ea"/>
                <a:cs typeface="+mj-cs"/>
                <a:sym typeface="Calibri"/>
              </a:rPr>
              <a:t>Во всех современных браузерах, исключая </a:t>
            </a:r>
            <a:r>
              <a:rPr lang="en-US" sz="1200" b="0" i="0" dirty="0" smtClean="0">
                <a:effectLst/>
                <a:latin typeface="+mj-lt"/>
                <a:ea typeface="+mj-ea"/>
                <a:cs typeface="+mj-cs"/>
                <a:sym typeface="Calibri"/>
              </a:rPr>
              <a:t>IE8-, </a:t>
            </a:r>
            <a:r>
              <a:rPr lang="ru-RU" sz="1200" b="0" i="0" dirty="0" smtClean="0">
                <a:effectLst/>
                <a:latin typeface="+mj-lt"/>
                <a:ea typeface="+mj-ea"/>
                <a:cs typeface="+mj-cs"/>
                <a:sym typeface="Calibri"/>
              </a:rPr>
              <a:t>поддерживаются новые единицы из черновика стандарта </a:t>
            </a:r>
            <a:r>
              <a:rPr lang="en-US" sz="1200" b="0" i="0" u="none" strike="noStrike" dirty="0" smtClean="0">
                <a:effectLst/>
                <a:latin typeface="+mj-lt"/>
                <a:ea typeface="+mj-ea"/>
                <a:cs typeface="+mj-cs"/>
                <a:sym typeface="Calibri"/>
                <a:hlinkClick r:id="rId8"/>
              </a:rPr>
              <a:t>CSS Values and Units 3</a:t>
            </a:r>
            <a:r>
              <a:rPr lang="en-US" sz="1200" b="0" i="0" dirty="0" smtClean="0">
                <a:effectLst/>
                <a:latin typeface="+mj-lt"/>
                <a:ea typeface="+mj-ea"/>
                <a:cs typeface="+mj-cs"/>
                <a:sym typeface="Calibri"/>
              </a:rPr>
              <a:t>:</a:t>
            </a:r>
          </a:p>
          <a:p>
            <a:r>
              <a:rPr lang="en-US" sz="1200" b="0" i="0" dirty="0" err="1" smtClean="0">
                <a:effectLst/>
                <a:latin typeface="+mj-lt"/>
                <a:ea typeface="+mj-ea"/>
                <a:cs typeface="+mj-cs"/>
                <a:sym typeface="Calibri"/>
              </a:rPr>
              <a:t>vw</a:t>
            </a:r>
            <a:r>
              <a:rPr lang="en-US" sz="1200" b="0" i="0" dirty="0" smtClean="0">
                <a:effectLst/>
                <a:latin typeface="+mj-lt"/>
                <a:ea typeface="+mj-ea"/>
                <a:cs typeface="+mj-cs"/>
                <a:sym typeface="Calibri"/>
              </a:rPr>
              <a:t> – 1% </a:t>
            </a:r>
            <a:r>
              <a:rPr lang="ru-RU" sz="1200" b="0" i="0" dirty="0" smtClean="0">
                <a:effectLst/>
                <a:latin typeface="+mj-lt"/>
                <a:ea typeface="+mj-ea"/>
                <a:cs typeface="+mj-cs"/>
                <a:sym typeface="Calibri"/>
              </a:rPr>
              <a:t>ширины окна</a:t>
            </a:r>
          </a:p>
          <a:p>
            <a:r>
              <a:rPr lang="en-US" sz="1200" b="0" i="0" dirty="0" err="1" smtClean="0">
                <a:effectLst/>
                <a:latin typeface="+mj-lt"/>
                <a:ea typeface="+mj-ea"/>
                <a:cs typeface="+mj-cs"/>
                <a:sym typeface="Calibri"/>
              </a:rPr>
              <a:t>vh</a:t>
            </a:r>
            <a:r>
              <a:rPr lang="en-US" sz="1200" b="0" i="0" dirty="0" smtClean="0">
                <a:effectLst/>
                <a:latin typeface="+mj-lt"/>
                <a:ea typeface="+mj-ea"/>
                <a:cs typeface="+mj-cs"/>
                <a:sym typeface="Calibri"/>
              </a:rPr>
              <a:t> – 1% </a:t>
            </a:r>
            <a:r>
              <a:rPr lang="ru-RU" sz="1200" b="0" i="0" dirty="0" smtClean="0">
                <a:effectLst/>
                <a:latin typeface="+mj-lt"/>
                <a:ea typeface="+mj-ea"/>
                <a:cs typeface="+mj-cs"/>
                <a:sym typeface="Calibri"/>
              </a:rPr>
              <a:t>высоты окна</a:t>
            </a:r>
          </a:p>
          <a:p>
            <a:r>
              <a:rPr lang="en-US" sz="1200" b="0" i="0" dirty="0" err="1" smtClean="0">
                <a:effectLst/>
                <a:latin typeface="+mj-lt"/>
                <a:ea typeface="+mj-ea"/>
                <a:cs typeface="+mj-cs"/>
                <a:sym typeface="Calibri"/>
              </a:rPr>
              <a:t>vmin</a:t>
            </a:r>
            <a:r>
              <a:rPr lang="en-US" sz="1200" b="0" i="0" dirty="0" smtClean="0">
                <a:effectLst/>
                <a:latin typeface="+mj-lt"/>
                <a:ea typeface="+mj-ea"/>
                <a:cs typeface="+mj-cs"/>
                <a:sym typeface="Calibri"/>
              </a:rPr>
              <a:t> – </a:t>
            </a:r>
            <a:r>
              <a:rPr lang="ru-RU" sz="1200" b="0" i="0" dirty="0" smtClean="0">
                <a:effectLst/>
                <a:latin typeface="+mj-lt"/>
                <a:ea typeface="+mj-ea"/>
                <a:cs typeface="+mj-cs"/>
                <a:sym typeface="Calibri"/>
              </a:rPr>
              <a:t>наименьшее из (</a:t>
            </a:r>
            <a:r>
              <a:rPr lang="en-US" sz="1200" b="0" i="0" dirty="0" err="1" smtClean="0">
                <a:effectLst/>
                <a:latin typeface="+mj-lt"/>
                <a:ea typeface="+mj-ea"/>
                <a:cs typeface="+mj-cs"/>
                <a:sym typeface="Calibri"/>
              </a:rPr>
              <a:t>vw</a:t>
            </a:r>
            <a:r>
              <a:rPr lang="en-US" sz="1200" b="0" i="0" dirty="0" smtClean="0">
                <a:effectLst/>
                <a:latin typeface="+mj-lt"/>
                <a:ea typeface="+mj-ea"/>
                <a:cs typeface="+mj-cs"/>
                <a:sym typeface="Calibri"/>
              </a:rPr>
              <a:t>, </a:t>
            </a:r>
            <a:r>
              <a:rPr lang="en-US" sz="1200" b="0" i="0" dirty="0" err="1" smtClean="0">
                <a:effectLst/>
                <a:latin typeface="+mj-lt"/>
                <a:ea typeface="+mj-ea"/>
                <a:cs typeface="+mj-cs"/>
                <a:sym typeface="Calibri"/>
              </a:rPr>
              <a:t>vh</a:t>
            </a:r>
            <a:r>
              <a:rPr lang="en-US" sz="1200" b="0" i="0" dirty="0" smtClean="0">
                <a:effectLst/>
                <a:latin typeface="+mj-lt"/>
                <a:ea typeface="+mj-ea"/>
                <a:cs typeface="+mj-cs"/>
                <a:sym typeface="Calibri"/>
              </a:rPr>
              <a:t>), </a:t>
            </a:r>
            <a:r>
              <a:rPr lang="ru-RU" sz="1200" b="0" i="0" dirty="0" smtClean="0">
                <a:effectLst/>
                <a:latin typeface="+mj-lt"/>
                <a:ea typeface="+mj-ea"/>
                <a:cs typeface="+mj-cs"/>
                <a:sym typeface="Calibri"/>
              </a:rPr>
              <a:t>в </a:t>
            </a:r>
            <a:r>
              <a:rPr lang="en-US" sz="1200" b="0" i="0" dirty="0" smtClean="0">
                <a:effectLst/>
                <a:latin typeface="+mj-lt"/>
                <a:ea typeface="+mj-ea"/>
                <a:cs typeface="+mj-cs"/>
                <a:sym typeface="Calibri"/>
              </a:rPr>
              <a:t>IE9 </a:t>
            </a:r>
            <a:r>
              <a:rPr lang="ru-RU" sz="1200" b="0" i="0" dirty="0" smtClean="0">
                <a:effectLst/>
                <a:latin typeface="+mj-lt"/>
                <a:ea typeface="+mj-ea"/>
                <a:cs typeface="+mj-cs"/>
                <a:sym typeface="Calibri"/>
              </a:rPr>
              <a:t>обозначается </a:t>
            </a:r>
            <a:r>
              <a:rPr lang="en-US" sz="1200" b="0" i="0" dirty="0" err="1" smtClean="0">
                <a:effectLst/>
                <a:latin typeface="+mj-lt"/>
                <a:ea typeface="+mj-ea"/>
                <a:cs typeface="+mj-cs"/>
                <a:sym typeface="Calibri"/>
              </a:rPr>
              <a:t>vm</a:t>
            </a:r>
            <a:endParaRPr lang="en-US" sz="1200" b="0" i="0" dirty="0" smtClean="0">
              <a:effectLst/>
              <a:latin typeface="+mj-lt"/>
              <a:ea typeface="+mj-ea"/>
              <a:cs typeface="+mj-cs"/>
              <a:sym typeface="Calibri"/>
            </a:endParaRPr>
          </a:p>
          <a:p>
            <a:r>
              <a:rPr lang="en-US" sz="1200" b="0" i="0" dirty="0" err="1" smtClean="0">
                <a:effectLst/>
                <a:latin typeface="+mj-lt"/>
                <a:ea typeface="+mj-ea"/>
                <a:cs typeface="+mj-cs"/>
                <a:sym typeface="Calibri"/>
              </a:rPr>
              <a:t>vmax</a:t>
            </a:r>
            <a:r>
              <a:rPr lang="en-US" sz="1200" b="0" i="0" dirty="0" smtClean="0">
                <a:effectLst/>
                <a:latin typeface="+mj-lt"/>
                <a:ea typeface="+mj-ea"/>
                <a:cs typeface="+mj-cs"/>
                <a:sym typeface="Calibri"/>
              </a:rPr>
              <a:t> – </a:t>
            </a:r>
            <a:r>
              <a:rPr lang="ru-RU" sz="1200" b="0" i="0" dirty="0" smtClean="0">
                <a:effectLst/>
                <a:latin typeface="+mj-lt"/>
                <a:ea typeface="+mj-ea"/>
                <a:cs typeface="+mj-cs"/>
                <a:sym typeface="Calibri"/>
              </a:rPr>
              <a:t>наибольшее из (</a:t>
            </a:r>
            <a:r>
              <a:rPr lang="en-US" sz="1200" b="0" i="0" dirty="0" err="1" smtClean="0">
                <a:effectLst/>
                <a:latin typeface="+mj-lt"/>
                <a:ea typeface="+mj-ea"/>
                <a:cs typeface="+mj-cs"/>
                <a:sym typeface="Calibri"/>
              </a:rPr>
              <a:t>vw</a:t>
            </a:r>
            <a:r>
              <a:rPr lang="en-US" sz="1200" b="0" i="0" dirty="0" smtClean="0">
                <a:effectLst/>
                <a:latin typeface="+mj-lt"/>
                <a:ea typeface="+mj-ea"/>
                <a:cs typeface="+mj-cs"/>
                <a:sym typeface="Calibri"/>
              </a:rPr>
              <a:t>, </a:t>
            </a:r>
            <a:r>
              <a:rPr lang="en-US" sz="1200" b="0" i="0" dirty="0" err="1" smtClean="0">
                <a:effectLst/>
                <a:latin typeface="+mj-lt"/>
                <a:ea typeface="+mj-ea"/>
                <a:cs typeface="+mj-cs"/>
                <a:sym typeface="Calibri"/>
              </a:rPr>
              <a:t>vh</a:t>
            </a:r>
            <a:r>
              <a:rPr lang="en-US" sz="1200" b="0" i="0" dirty="0" smtClean="0">
                <a:effectLst/>
                <a:latin typeface="+mj-lt"/>
                <a:ea typeface="+mj-ea"/>
                <a:cs typeface="+mj-cs"/>
                <a:sym typeface="Calibri"/>
              </a:rPr>
              <a:t>)</a:t>
            </a:r>
            <a:endParaRPr lang="ru-RU" sz="1200" b="0" i="0" dirty="0" smtClean="0">
              <a:effectLst/>
              <a:latin typeface="+mj-lt"/>
              <a:ea typeface="+mj-ea"/>
              <a:cs typeface="+mj-cs"/>
              <a:sym typeface="Calibri"/>
            </a:endParaRPr>
          </a:p>
          <a:p>
            <a:r>
              <a:rPr lang="ru-RU" sz="1200" b="1" i="0" dirty="0" smtClean="0">
                <a:effectLst/>
                <a:latin typeface="+mj-lt"/>
                <a:ea typeface="+mj-ea"/>
                <a:cs typeface="+mj-cs"/>
                <a:sym typeface="Calibri"/>
              </a:rPr>
              <a:t>Эти значения были созданы, в первую очередь, для поддержки мобильных устройств.</a:t>
            </a:r>
            <a:endParaRPr lang="en-US" sz="1200" b="0" i="0" dirty="0">
              <a:effectLst/>
              <a:latin typeface="+mj-lt"/>
              <a:ea typeface="+mj-ea"/>
              <a:cs typeface="+mj-cs"/>
              <a:sym typeface="Calibri"/>
            </a:endParaRPr>
          </a:p>
        </p:txBody>
      </p:sp>
    </p:spTree>
    <p:extLst>
      <p:ext uri="{BB962C8B-B14F-4D97-AF65-F5344CB8AC3E}">
        <p14:creationId xmlns:p14="http://schemas.microsoft.com/office/powerpoint/2010/main" val="100259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Атрибут</a:t>
            </a:r>
            <a:r>
              <a:rPr lang="ru-RU" baseline="0" dirty="0" smtClean="0"/>
              <a:t> </a:t>
            </a:r>
            <a:r>
              <a:rPr lang="en-US" baseline="0" dirty="0" smtClean="0"/>
              <a:t>position:</a:t>
            </a:r>
            <a:r>
              <a:rPr lang="ru-RU" baseline="0" dirty="0" smtClean="0"/>
              <a:t> </a:t>
            </a:r>
            <a:r>
              <a:rPr lang="en-US" baseline="0" dirty="0" smtClean="0"/>
              <a:t>static</a:t>
            </a:r>
          </a:p>
          <a:p>
            <a:r>
              <a:rPr lang="ru-RU" baseline="0" dirty="0" smtClean="0"/>
              <a:t>Но можно «выдрать» объект и сказать, что он будет вести себя по-своему</a:t>
            </a:r>
          </a:p>
          <a:p>
            <a:r>
              <a:rPr lang="ru-RU" baseline="0" dirty="0" smtClean="0"/>
              <a:t>Тогда у нас на сайте будет появляются «слои»</a:t>
            </a:r>
          </a:p>
          <a:p>
            <a:r>
              <a:rPr lang="en-US" baseline="0" dirty="0" err="1" smtClean="0"/>
              <a:t>Position:fixed</a:t>
            </a:r>
            <a:r>
              <a:rPr lang="en-US" baseline="0" dirty="0" smtClean="0"/>
              <a:t> – </a:t>
            </a:r>
            <a:r>
              <a:rPr lang="ru-RU" baseline="0" dirty="0" smtClean="0"/>
              <a:t>все остальные объекты забывают об его существовании и не учитывают его в позиционировании</a:t>
            </a:r>
          </a:p>
          <a:p>
            <a:r>
              <a:rPr lang="en-US" baseline="0" dirty="0" smtClean="0"/>
              <a:t>Position: absolute</a:t>
            </a:r>
            <a:r>
              <a:rPr lang="ru-RU" baseline="0" dirty="0" smtClean="0"/>
              <a:t> – абсолютно </a:t>
            </a:r>
            <a:r>
              <a:rPr lang="ru-RU" baseline="0" dirty="0" err="1" smtClean="0"/>
              <a:t>спозиционирован</a:t>
            </a:r>
            <a:r>
              <a:rPr lang="ru-RU" baseline="0" dirty="0" smtClean="0"/>
              <a:t> относительно окна</a:t>
            </a:r>
            <a:endParaRPr lang="en-US" baseline="0" dirty="0" smtClean="0"/>
          </a:p>
          <a:p>
            <a:r>
              <a:rPr lang="ru-RU" baseline="0" dirty="0" smtClean="0"/>
              <a:t>Схожий эффект:</a:t>
            </a:r>
            <a:endParaRPr lang="en-US" baseline="0" dirty="0" smtClean="0"/>
          </a:p>
          <a:p>
            <a:r>
              <a:rPr lang="en-US" baseline="0" dirty="0" smtClean="0"/>
              <a:t>Float </a:t>
            </a:r>
            <a:r>
              <a:rPr lang="ru-RU" baseline="0" dirty="0" smtClean="0"/>
              <a:t>лучше не использовать, вёрстка на </a:t>
            </a:r>
            <a:r>
              <a:rPr lang="ru-RU" baseline="0" dirty="0" err="1" smtClean="0"/>
              <a:t>флоатах</a:t>
            </a:r>
            <a:r>
              <a:rPr lang="ru-RU" baseline="0" dirty="0" smtClean="0"/>
              <a:t> устарела, в линию </a:t>
            </a:r>
            <a:r>
              <a:rPr lang="en-US" baseline="0" dirty="0" smtClean="0"/>
              <a:t>display: inline-block</a:t>
            </a:r>
            <a:r>
              <a:rPr lang="ru-RU" baseline="0" dirty="0" smtClean="0"/>
              <a:t> и </a:t>
            </a:r>
            <a:r>
              <a:rPr lang="en-US" baseline="0" dirty="0" smtClean="0"/>
              <a:t>grid</a:t>
            </a:r>
          </a:p>
        </p:txBody>
      </p:sp>
    </p:spTree>
    <p:extLst>
      <p:ext uri="{BB962C8B-B14F-4D97-AF65-F5344CB8AC3E}">
        <p14:creationId xmlns:p14="http://schemas.microsoft.com/office/powerpoint/2010/main" val="277018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dirty="0" smtClean="0">
                <a:effectLst/>
                <a:latin typeface="+mj-lt"/>
                <a:ea typeface="+mj-ea"/>
                <a:cs typeface="+mj-cs"/>
                <a:sym typeface="Calibri"/>
              </a:rPr>
              <a:t>У нас есть 4 разноцветных </a:t>
            </a:r>
            <a:r>
              <a:rPr lang="ru-RU" sz="1200" b="0" i="0" dirty="0" err="1" smtClean="0">
                <a:effectLst/>
                <a:latin typeface="+mj-lt"/>
                <a:ea typeface="+mj-ea"/>
                <a:cs typeface="+mj-cs"/>
                <a:sym typeface="Calibri"/>
              </a:rPr>
              <a:t>div</a:t>
            </a:r>
            <a:r>
              <a:rPr lang="ru-RU" sz="1200" b="0" i="0" dirty="0" smtClean="0">
                <a:effectLst/>
                <a:latin typeface="+mj-lt"/>
                <a:ea typeface="+mj-ea"/>
                <a:cs typeface="+mj-cs"/>
                <a:sym typeface="Calibri"/>
              </a:rPr>
              <a:t> элемента и родитель (контейнер) серого цвета. Сейчас все элементы заданы как </a:t>
            </a:r>
            <a:r>
              <a:rPr lang="ru-RU" sz="1200" b="0" i="0" dirty="0" err="1" smtClean="0">
                <a:effectLst/>
                <a:latin typeface="+mj-lt"/>
                <a:ea typeface="+mj-ea"/>
                <a:cs typeface="+mj-cs"/>
                <a:sym typeface="Calibri"/>
              </a:rPr>
              <a:t>display</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block</a:t>
            </a:r>
            <a:r>
              <a:rPr lang="ru-RU" sz="1200" b="0" i="0" dirty="0" smtClean="0">
                <a:effectLst/>
                <a:latin typeface="+mj-lt"/>
                <a:ea typeface="+mj-ea"/>
                <a:cs typeface="+mj-cs"/>
                <a:sym typeface="Calibri"/>
              </a:rPr>
              <a:t>.</a:t>
            </a:r>
          </a:p>
          <a:p>
            <a:r>
              <a:rPr lang="ru-RU" sz="1200" b="0" i="0" dirty="0" smtClean="0">
                <a:effectLst/>
                <a:latin typeface="+mj-lt"/>
                <a:ea typeface="+mj-ea"/>
                <a:cs typeface="+mj-cs"/>
                <a:sym typeface="Calibri"/>
              </a:rPr>
              <a:t>Для того, чтобы начать работу с </a:t>
            </a:r>
            <a:r>
              <a:rPr lang="ru-RU" sz="1200" b="0" i="0" dirty="0" err="1" smtClean="0">
                <a:effectLst/>
                <a:latin typeface="+mj-lt"/>
                <a:ea typeface="+mj-ea"/>
                <a:cs typeface="+mj-cs"/>
                <a:sym typeface="Calibri"/>
              </a:rPr>
              <a:t>flexbox</a:t>
            </a:r>
            <a:r>
              <a:rPr lang="ru-RU" sz="1200" b="0" i="0" dirty="0" smtClean="0">
                <a:effectLst/>
                <a:latin typeface="+mj-lt"/>
                <a:ea typeface="+mj-ea"/>
                <a:cs typeface="+mj-cs"/>
                <a:sym typeface="Calibri"/>
              </a:rPr>
              <a:t> установим новое свойство у контейнера:</a:t>
            </a:r>
          </a:p>
          <a:p>
            <a:r>
              <a:rPr lang="ru-RU" sz="1200" b="0" i="0" dirty="0" smtClean="0">
                <a:effectLst/>
                <a:latin typeface="+mj-lt"/>
                <a:ea typeface="+mj-ea"/>
                <a:cs typeface="+mj-cs"/>
                <a:sym typeface="Calibri"/>
              </a:rPr>
              <a:t>#</a:t>
            </a:r>
            <a:r>
              <a:rPr lang="ru-RU" sz="1200" b="0" i="0" dirty="0" err="1" smtClean="0">
                <a:effectLst/>
                <a:latin typeface="+mj-lt"/>
                <a:ea typeface="+mj-ea"/>
                <a:cs typeface="+mj-cs"/>
                <a:sym typeface="Calibri"/>
              </a:rPr>
              <a:t>container</a:t>
            </a:r>
            <a:r>
              <a:rPr lang="ru-RU" sz="1200" b="0" i="0" dirty="0" smtClean="0">
                <a:effectLst/>
                <a:latin typeface="+mj-lt"/>
                <a:ea typeface="+mj-ea"/>
                <a:cs typeface="+mj-cs"/>
                <a:sym typeface="Calibri"/>
              </a:rPr>
              <a:t> {</a:t>
            </a:r>
            <a:br>
              <a:rPr lang="ru-RU" sz="1200" b="0" i="0" dirty="0" smtClean="0">
                <a:effectLst/>
                <a:latin typeface="+mj-lt"/>
                <a:ea typeface="+mj-ea"/>
                <a:cs typeface="+mj-cs"/>
                <a:sym typeface="Calibri"/>
              </a:rPr>
            </a:br>
            <a:r>
              <a:rPr lang="ru-RU" sz="1200" b="0" i="0" dirty="0" err="1" smtClean="0">
                <a:effectLst/>
                <a:latin typeface="+mj-lt"/>
                <a:ea typeface="+mj-ea"/>
                <a:cs typeface="+mj-cs"/>
                <a:sym typeface="Calibri"/>
              </a:rPr>
              <a:t>display</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flex</a:t>
            </a:r>
            <a:r>
              <a:rPr lang="ru-RU" sz="1200" b="0" i="0" dirty="0" smtClean="0">
                <a:effectLst/>
                <a:latin typeface="+mj-lt"/>
                <a:ea typeface="+mj-ea"/>
                <a:cs typeface="+mj-cs"/>
                <a:sym typeface="Calibri"/>
              </a:rPr>
              <a:t>;</a:t>
            </a:r>
            <a:br>
              <a:rPr lang="ru-RU" sz="1200" b="0" i="0" dirty="0" smtClean="0">
                <a:effectLst/>
                <a:latin typeface="+mj-lt"/>
                <a:ea typeface="+mj-ea"/>
                <a:cs typeface="+mj-cs"/>
                <a:sym typeface="Calibri"/>
              </a:rPr>
            </a:br>
            <a:r>
              <a:rPr lang="ru-RU" sz="1200" b="0" i="0" dirty="0" smtClean="0">
                <a:effectLst/>
                <a:latin typeface="+mj-lt"/>
                <a:ea typeface="+mj-ea"/>
                <a:cs typeface="+mj-cs"/>
                <a:sym typeface="Calibri"/>
              </a:rPr>
              <a:t>}</a:t>
            </a:r>
            <a:endParaRPr lang="ru-RU" dirty="0"/>
          </a:p>
        </p:txBody>
      </p:sp>
    </p:spTree>
    <p:extLst>
      <p:ext uri="{BB962C8B-B14F-4D97-AF65-F5344CB8AC3E}">
        <p14:creationId xmlns:p14="http://schemas.microsoft.com/office/powerpoint/2010/main" val="352300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dirty="0" err="1" smtClean="0">
                <a:effectLst/>
                <a:latin typeface="+mj-lt"/>
                <a:ea typeface="+mj-ea"/>
                <a:cs typeface="+mj-cs"/>
                <a:sym typeface="Calibri"/>
              </a:rPr>
              <a:t>Flexbox</a:t>
            </a:r>
            <a:r>
              <a:rPr lang="ru-RU" sz="1200" b="0" i="0" dirty="0" smtClean="0">
                <a:effectLst/>
                <a:latin typeface="+mj-lt"/>
                <a:ea typeface="+mj-ea"/>
                <a:cs typeface="+mj-cs"/>
                <a:sym typeface="Calibri"/>
              </a:rPr>
              <a:t> контейнер имеет две оси: основная ось (</a:t>
            </a:r>
            <a:r>
              <a:rPr lang="ru-RU" sz="1200" b="0" i="0" dirty="0" err="1" smtClean="0">
                <a:effectLst/>
                <a:latin typeface="+mj-lt"/>
                <a:ea typeface="+mj-ea"/>
                <a:cs typeface="+mj-cs"/>
                <a:sym typeface="Calibri"/>
              </a:rPr>
              <a:t>main</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axis</a:t>
            </a:r>
            <a:r>
              <a:rPr lang="ru-RU" sz="1200" b="0" i="0" dirty="0" smtClean="0">
                <a:effectLst/>
                <a:latin typeface="+mj-lt"/>
                <a:ea typeface="+mj-ea"/>
                <a:cs typeface="+mj-cs"/>
                <a:sym typeface="Calibri"/>
              </a:rPr>
              <a:t>) и поперечная ось (</a:t>
            </a:r>
            <a:r>
              <a:rPr lang="ru-RU" sz="1200" b="0" i="0" dirty="0" err="1" smtClean="0">
                <a:effectLst/>
                <a:latin typeface="+mj-lt"/>
                <a:ea typeface="+mj-ea"/>
                <a:cs typeface="+mj-cs"/>
                <a:sym typeface="Calibri"/>
              </a:rPr>
              <a:t>cross</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axis</a:t>
            </a:r>
            <a:r>
              <a:rPr lang="ru-RU" sz="1200" b="0" i="0" dirty="0" smtClean="0">
                <a:effectLst/>
                <a:latin typeface="+mj-lt"/>
                <a:ea typeface="+mj-ea"/>
                <a:cs typeface="+mj-cs"/>
                <a:sym typeface="Calibri"/>
              </a:rPr>
              <a:t>), которые выглядят таким образом:</a:t>
            </a:r>
            <a:endParaRPr lang="ru-RU" sz="1200" b="1" i="0" dirty="0" smtClean="0">
              <a:effectLst/>
              <a:latin typeface="+mj-lt"/>
              <a:ea typeface="+mj-ea"/>
              <a:cs typeface="+mj-cs"/>
              <a:sym typeface="Calibri"/>
            </a:endParaRPr>
          </a:p>
          <a:p>
            <a:r>
              <a:rPr lang="ru-RU" sz="1200" b="1" i="0" dirty="0" smtClean="0">
                <a:effectLst/>
                <a:latin typeface="+mj-lt"/>
                <a:ea typeface="+mj-ea"/>
                <a:cs typeface="+mj-cs"/>
                <a:sym typeface="Calibri"/>
              </a:rPr>
              <a:t>По умолчанию</a:t>
            </a:r>
            <a:r>
              <a:rPr lang="ru-RU" sz="1200" b="0" i="0" dirty="0" smtClean="0">
                <a:effectLst/>
                <a:latin typeface="+mj-lt"/>
                <a:ea typeface="+mj-ea"/>
                <a:cs typeface="+mj-cs"/>
                <a:sym typeface="Calibri"/>
              </a:rPr>
              <a:t>, все блоки внутри контейнера лежат на главной оси и расположены слева на право. Поэтому после применения </a:t>
            </a:r>
            <a:r>
              <a:rPr lang="ru-RU" sz="1200" b="0" i="0" dirty="0" err="1" smtClean="0">
                <a:effectLst/>
                <a:latin typeface="+mj-lt"/>
                <a:ea typeface="+mj-ea"/>
                <a:cs typeface="+mj-cs"/>
                <a:sym typeface="Calibri"/>
              </a:rPr>
              <a:t>flexbox</a:t>
            </a:r>
            <a:r>
              <a:rPr lang="ru-RU" sz="1200" b="0" i="0" dirty="0" smtClean="0">
                <a:effectLst/>
                <a:latin typeface="+mj-lt"/>
                <a:ea typeface="+mj-ea"/>
                <a:cs typeface="+mj-cs"/>
                <a:sym typeface="Calibri"/>
              </a:rPr>
              <a:t> выше, все элементы стали в один ряд.</a:t>
            </a:r>
          </a:p>
          <a:p>
            <a:r>
              <a:rPr lang="ru-RU" sz="1200" b="0" i="0" dirty="0" err="1" smtClean="0">
                <a:effectLst/>
                <a:latin typeface="+mj-lt"/>
                <a:ea typeface="+mj-ea"/>
                <a:cs typeface="+mj-cs"/>
                <a:sym typeface="Calibri"/>
              </a:rPr>
              <a:t>flex-direction</a:t>
            </a:r>
            <a:r>
              <a:rPr lang="ru-RU" sz="1200" b="0" i="0" dirty="0" smtClean="0">
                <a:effectLst/>
                <a:latin typeface="+mj-lt"/>
                <a:ea typeface="+mj-ea"/>
                <a:cs typeface="+mj-cs"/>
                <a:sym typeface="Calibri"/>
              </a:rPr>
              <a:t>, позволяет изменять направление главной оси.</a:t>
            </a:r>
          </a:p>
          <a:p>
            <a:r>
              <a:rPr lang="ru-RU" sz="1200" b="0" i="0" dirty="0" smtClean="0">
                <a:effectLst/>
                <a:latin typeface="+mj-lt"/>
                <a:ea typeface="+mj-ea"/>
                <a:cs typeface="+mj-cs"/>
                <a:sym typeface="Calibri"/>
              </a:rPr>
              <a:t>#</a:t>
            </a:r>
            <a:r>
              <a:rPr lang="ru-RU" sz="1200" b="0" i="0" dirty="0" err="1" smtClean="0">
                <a:effectLst/>
                <a:latin typeface="+mj-lt"/>
                <a:ea typeface="+mj-ea"/>
                <a:cs typeface="+mj-cs"/>
                <a:sym typeface="Calibri"/>
              </a:rPr>
              <a:t>container</a:t>
            </a:r>
            <a:r>
              <a:rPr lang="ru-RU" sz="1200" b="0" i="0" dirty="0" smtClean="0">
                <a:effectLst/>
                <a:latin typeface="+mj-lt"/>
                <a:ea typeface="+mj-ea"/>
                <a:cs typeface="+mj-cs"/>
                <a:sym typeface="Calibri"/>
              </a:rPr>
              <a:t> {</a:t>
            </a:r>
            <a:br>
              <a:rPr lang="ru-RU" sz="1200" b="0" i="0" dirty="0" smtClean="0">
                <a:effectLst/>
                <a:latin typeface="+mj-lt"/>
                <a:ea typeface="+mj-ea"/>
                <a:cs typeface="+mj-cs"/>
                <a:sym typeface="Calibri"/>
              </a:rPr>
            </a:br>
            <a:r>
              <a:rPr lang="ru-RU" sz="1200" b="0" i="0" dirty="0" err="1" smtClean="0">
                <a:effectLst/>
                <a:latin typeface="+mj-lt"/>
                <a:ea typeface="+mj-ea"/>
                <a:cs typeface="+mj-cs"/>
                <a:sym typeface="Calibri"/>
              </a:rPr>
              <a:t>display</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flex</a:t>
            </a:r>
            <a:r>
              <a:rPr lang="ru-RU" sz="1200" b="0" i="0" dirty="0" smtClean="0">
                <a:effectLst/>
                <a:latin typeface="+mj-lt"/>
                <a:ea typeface="+mj-ea"/>
                <a:cs typeface="+mj-cs"/>
                <a:sym typeface="Calibri"/>
              </a:rPr>
              <a:t>;</a:t>
            </a:r>
            <a:br>
              <a:rPr lang="ru-RU" sz="1200" b="0" i="0" dirty="0" smtClean="0">
                <a:effectLst/>
                <a:latin typeface="+mj-lt"/>
                <a:ea typeface="+mj-ea"/>
                <a:cs typeface="+mj-cs"/>
                <a:sym typeface="Calibri"/>
              </a:rPr>
            </a:br>
            <a:r>
              <a:rPr lang="ru-RU" sz="1200" b="0" i="0" dirty="0" err="1" smtClean="0">
                <a:effectLst/>
                <a:latin typeface="+mj-lt"/>
                <a:ea typeface="+mj-ea"/>
                <a:cs typeface="+mj-cs"/>
                <a:sym typeface="Calibri"/>
              </a:rPr>
              <a:t>flex-direction</a:t>
            </a:r>
            <a:r>
              <a:rPr lang="ru-RU" sz="1200" b="0" i="0" dirty="0" smtClean="0">
                <a:effectLst/>
                <a:latin typeface="+mj-lt"/>
                <a:ea typeface="+mj-ea"/>
                <a:cs typeface="+mj-cs"/>
                <a:sym typeface="Calibri"/>
              </a:rPr>
              <a:t>: </a:t>
            </a:r>
            <a:r>
              <a:rPr lang="ru-RU" sz="1200" b="0" i="0" dirty="0" err="1" smtClean="0">
                <a:effectLst/>
                <a:latin typeface="+mj-lt"/>
                <a:ea typeface="+mj-ea"/>
                <a:cs typeface="+mj-cs"/>
                <a:sym typeface="Calibri"/>
              </a:rPr>
              <a:t>column</a:t>
            </a:r>
            <a:r>
              <a:rPr lang="ru-RU" sz="1200" b="0" i="0" dirty="0" smtClean="0">
                <a:effectLst/>
                <a:latin typeface="+mj-lt"/>
                <a:ea typeface="+mj-ea"/>
                <a:cs typeface="+mj-cs"/>
                <a:sym typeface="Calibri"/>
              </a:rPr>
              <a:t>;</a:t>
            </a:r>
            <a:br>
              <a:rPr lang="ru-RU" sz="1200" b="0" i="0" dirty="0" smtClean="0">
                <a:effectLst/>
                <a:latin typeface="+mj-lt"/>
                <a:ea typeface="+mj-ea"/>
                <a:cs typeface="+mj-cs"/>
                <a:sym typeface="Calibri"/>
              </a:rPr>
            </a:br>
            <a:r>
              <a:rPr lang="ru-RU" sz="1200" b="0" i="0" dirty="0" smtClean="0">
                <a:effectLst/>
                <a:latin typeface="+mj-lt"/>
                <a:ea typeface="+mj-ea"/>
                <a:cs typeface="+mj-cs"/>
                <a:sym typeface="Calibri"/>
              </a:rPr>
              <a:t>}</a:t>
            </a:r>
            <a:endParaRPr lang="ru-RU" dirty="0" smtClean="0"/>
          </a:p>
          <a:p>
            <a:endParaRPr lang="ru-RU" dirty="0"/>
          </a:p>
        </p:txBody>
      </p:sp>
    </p:spTree>
    <p:extLst>
      <p:ext uri="{BB962C8B-B14F-4D97-AF65-F5344CB8AC3E}">
        <p14:creationId xmlns:p14="http://schemas.microsoft.com/office/powerpoint/2010/main" val="3792122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ru-RU" smtClean="0"/>
              <a:t>Образец заголовка</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lgn="l">
              <a:defRPr/>
            </a:lvl1pPr>
          </a:lstStyle>
          <a:p>
            <a:fld id="{966F1B3B-9108-457A-9563-B51C91746D42}" type="datetimeFigureOut">
              <a:rPr lang="ru-RU" smtClean="0"/>
              <a:t>21.03.2023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6CB4B4D-7CA3-9044-876B-883B54F8677D}" type="slidenum">
              <a:rPr lang="ru-RU" smtClean="0"/>
              <a:t>‹#›</a:t>
            </a:fld>
            <a:endParaRPr lang="ru-RU"/>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45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66F1B3B-9108-457A-9563-B51C91746D42}" type="datetimeFigureOut">
              <a:rPr lang="ru-RU" smtClean="0"/>
              <a:t>21.03.2023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152125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66F1B3B-9108-457A-9563-B51C91746D42}" type="datetimeFigureOut">
              <a:rPr lang="ru-RU" smtClean="0"/>
              <a:t>21.03.2023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6CB4B4D-7CA3-9044-876B-883B54F8677D}" type="slidenum">
              <a:rPr lang="ru-RU" smtClean="0"/>
              <a:t>‹#›</a:t>
            </a:fld>
            <a:endParaRPr lang="ru-RU"/>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539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584722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53100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1141961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83658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858318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240409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642533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142151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66F1B3B-9108-457A-9563-B51C91746D42}" type="datetimeFigureOut">
              <a:rPr lang="ru-RU" smtClean="0"/>
              <a:t>21.03.2023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13120698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71788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987846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661809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539726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4348006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2436749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118450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2856605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871512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04150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ru-RU" smtClean="0"/>
              <a:t>Образец заголовка</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66F1B3B-9108-457A-9563-B51C91746D42}" type="datetimeFigureOut">
              <a:rPr lang="ru-RU" smtClean="0"/>
              <a:t>21.03.2023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86CB4B4D-7CA3-9044-876B-883B54F8677D}" type="slidenum">
              <a:rPr lang="ru-RU" smtClean="0"/>
              <a:t>‹#›</a:t>
            </a:fld>
            <a:endParaRPr lang="ru-RU"/>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3297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39646712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ru-RU" sz="1400" i="1" dirty="0">
                <a:solidFill>
                  <a:srgbClr val="7F7F7F"/>
                </a:solidFill>
                <a:cs typeface="Arial" charset="0"/>
                <a:sym typeface="Symbol" pitchFamily="18" charset="2"/>
              </a:rPr>
              <a:t>Компьютерные сети</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10 класс</a:t>
            </a:r>
            <a:endParaRPr lang="ru-RU" sz="1400" i="1" dirty="0">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tabLst>
                <a:tab pos="8791200" algn="r"/>
              </a:tabLst>
              <a:defRPr/>
            </a:pPr>
            <a:r>
              <a:rPr lang="ru-RU" sz="1400" i="1" dirty="0">
                <a:solidFill>
                  <a:srgbClr val="7F7F7F"/>
                </a:solidFill>
                <a:cs typeface="Arial" charset="0"/>
                <a:sym typeface="Symbol" pitchFamily="18" charset="2"/>
              </a:rPr>
              <a:t></a:t>
            </a:r>
            <a:r>
              <a:rPr lang="en-US" sz="1400" i="1" dirty="0">
                <a:solidFill>
                  <a:srgbClr val="7F7F7F"/>
                </a:solidFill>
                <a:cs typeface="Arial" charset="0"/>
                <a:sym typeface="Symbol" pitchFamily="18" charset="2"/>
              </a:rPr>
              <a:t> </a:t>
            </a:r>
            <a:r>
              <a:rPr lang="ru-RU" sz="1400" i="1" dirty="0">
                <a:solidFill>
                  <a:srgbClr val="7F7F7F"/>
                </a:solidFill>
                <a:cs typeface="Arial" charset="0"/>
                <a:sym typeface="Symbol" pitchFamily="18" charset="2"/>
              </a:rPr>
              <a:t>К.Ю. Поляков, Е.А. Ерёмин, 2013 	</a:t>
            </a:r>
            <a:r>
              <a:rPr lang="en-US" sz="1400" i="1" dirty="0">
                <a:solidFill>
                  <a:srgbClr val="7F7F7F"/>
                </a:solidFill>
                <a:cs typeface="Arial" charset="0"/>
                <a:sym typeface="Symbol" pitchFamily="18" charset="2"/>
              </a:rPr>
              <a:t>http://kpolyakov.spb.ru</a:t>
            </a:r>
            <a:endParaRPr lang="ru-RU" sz="1400" i="1" dirty="0">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latin typeface="Arial" charset="0"/>
            </a:endParaRPr>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A15EF735-DB40-4291-B53A-545DD86A87A4}" type="slidenum">
              <a:rPr lang="ru-RU" altLang="ru-RU"/>
              <a:pPr/>
              <a:t>‹#›</a:t>
            </a:fld>
            <a:endParaRPr lang="ru-RU" altLang="ru-RU"/>
          </a:p>
        </p:txBody>
      </p:sp>
    </p:spTree>
    <p:extLst>
      <p:ext uri="{BB962C8B-B14F-4D97-AF65-F5344CB8AC3E}">
        <p14:creationId xmlns:p14="http://schemas.microsoft.com/office/powerpoint/2010/main" val="1418465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8245FA3C-6A19-4DAF-A4B5-80B99D008536}" type="slidenum">
              <a:rPr lang="ru-RU" altLang="ru-RU"/>
              <a:pPr/>
              <a:t>‹#›</a:t>
            </a:fld>
            <a:endParaRPr lang="ru-RU" altLang="ru-RU"/>
          </a:p>
        </p:txBody>
      </p:sp>
    </p:spTree>
    <p:extLst>
      <p:ext uri="{BB962C8B-B14F-4D97-AF65-F5344CB8AC3E}">
        <p14:creationId xmlns:p14="http://schemas.microsoft.com/office/powerpoint/2010/main" val="2948788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8245FA3C-6A19-4DAF-A4B5-80B99D008536}" type="slidenum">
              <a:rPr lang="ru-RU" altLang="ru-RU"/>
              <a:pPr/>
              <a:t>‹#›</a:t>
            </a:fld>
            <a:endParaRPr lang="ru-RU" altLang="ru-RU"/>
          </a:p>
        </p:txBody>
      </p:sp>
    </p:spTree>
    <p:extLst>
      <p:ext uri="{BB962C8B-B14F-4D97-AF65-F5344CB8AC3E}">
        <p14:creationId xmlns:p14="http://schemas.microsoft.com/office/powerpoint/2010/main" val="4153889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8245FA3C-6A19-4DAF-A4B5-80B99D008536}" type="slidenum">
              <a:rPr lang="ru-RU" altLang="ru-RU"/>
              <a:pPr/>
              <a:t>‹#›</a:t>
            </a:fld>
            <a:endParaRPr lang="ru-RU" altLang="ru-RU"/>
          </a:p>
        </p:txBody>
      </p:sp>
    </p:spTree>
    <p:extLst>
      <p:ext uri="{BB962C8B-B14F-4D97-AF65-F5344CB8AC3E}">
        <p14:creationId xmlns:p14="http://schemas.microsoft.com/office/powerpoint/2010/main" val="1227581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8245FA3C-6A19-4DAF-A4B5-80B99D008536}" type="slidenum">
              <a:rPr lang="ru-RU" altLang="ru-RU"/>
              <a:pPr/>
              <a:t>‹#›</a:t>
            </a:fld>
            <a:endParaRPr lang="ru-RU" altLang="ru-RU"/>
          </a:p>
        </p:txBody>
      </p:sp>
    </p:spTree>
    <p:extLst>
      <p:ext uri="{BB962C8B-B14F-4D97-AF65-F5344CB8AC3E}">
        <p14:creationId xmlns:p14="http://schemas.microsoft.com/office/powerpoint/2010/main" val="19416738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Пустой слайд">
    <p:spTree>
      <p:nvGrpSpPr>
        <p:cNvPr id="1" name=""/>
        <p:cNvGrpSpPr/>
        <p:nvPr/>
      </p:nvGrpSpPr>
      <p:grpSpPr>
        <a:xfrm>
          <a:off x="0" y="0"/>
          <a:ext cx="0" cy="0"/>
          <a:chOff x="0" y="0"/>
          <a:chExt cx="0" cy="0"/>
        </a:xfrm>
      </p:grpSpPr>
      <p:sp>
        <p:nvSpPr>
          <p:cNvPr id="3" name="Прямоугольник 2"/>
          <p:cNvSpPr/>
          <p:nvPr userDrawn="1"/>
        </p:nvSpPr>
        <p:spPr>
          <a:xfrm>
            <a:off x="0" y="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ru-RU" sz="1400" i="1">
                <a:solidFill>
                  <a:srgbClr val="7F7F7F"/>
                </a:solidFill>
                <a:cs typeface="Arial" charset="0"/>
                <a:sym typeface="Symbol" pitchFamily="18" charset="2"/>
              </a:rPr>
              <a:t>Создание веб-сайтов</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11 класс</a:t>
            </a:r>
            <a:endParaRPr lang="ru-RU" sz="1400" i="1">
              <a:solidFill>
                <a:srgbClr val="7F7F7F"/>
              </a:solidFill>
              <a:cs typeface="Arial" charset="0"/>
            </a:endParaRPr>
          </a:p>
        </p:txBody>
      </p:sp>
      <p:sp>
        <p:nvSpPr>
          <p:cNvPr id="4" name="Прямоугольник 3"/>
          <p:cNvSpPr/>
          <p:nvPr userDrawn="1"/>
        </p:nvSpPr>
        <p:spPr>
          <a:xfrm>
            <a:off x="0" y="6572250"/>
            <a:ext cx="9144000" cy="285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tabLst>
                <a:tab pos="8789988" algn="r"/>
              </a:tabLst>
              <a:defRPr/>
            </a:pPr>
            <a:r>
              <a:rPr lang="ru-RU" sz="1400" i="1">
                <a:solidFill>
                  <a:srgbClr val="7F7F7F"/>
                </a:solidFill>
                <a:cs typeface="Arial" charset="0"/>
                <a:sym typeface="Symbol" pitchFamily="18" charset="2"/>
              </a:rPr>
              <a:t></a:t>
            </a:r>
            <a:r>
              <a:rPr lang="en-US" sz="1400" i="1">
                <a:solidFill>
                  <a:srgbClr val="7F7F7F"/>
                </a:solidFill>
                <a:cs typeface="Arial" charset="0"/>
                <a:sym typeface="Symbol" pitchFamily="18" charset="2"/>
              </a:rPr>
              <a:t> </a:t>
            </a:r>
            <a:r>
              <a:rPr lang="ru-RU" sz="1400" i="1">
                <a:solidFill>
                  <a:srgbClr val="7F7F7F"/>
                </a:solidFill>
                <a:cs typeface="Arial" charset="0"/>
                <a:sym typeface="Symbol" pitchFamily="18" charset="2"/>
              </a:rPr>
              <a:t>К.Ю. Поляков, Е.А. Ерёмин, 2013 	</a:t>
            </a:r>
            <a:r>
              <a:rPr lang="en-US" sz="1400" i="1">
                <a:solidFill>
                  <a:srgbClr val="7F7F7F"/>
                </a:solidFill>
                <a:cs typeface="Arial" charset="0"/>
                <a:sym typeface="Symbol" pitchFamily="18" charset="2"/>
              </a:rPr>
              <a:t>http://kpolyakov.spb.ru</a:t>
            </a:r>
            <a:endParaRPr lang="ru-RU" sz="1400" i="1">
              <a:solidFill>
                <a:srgbClr val="7F7F7F"/>
              </a:solidFill>
              <a:cs typeface="Arial" charset="0"/>
              <a:sym typeface="Symbol" pitchFamily="18" charset="2"/>
            </a:endParaRPr>
          </a:p>
        </p:txBody>
      </p:sp>
      <p:sp>
        <p:nvSpPr>
          <p:cNvPr id="5" name="Line 2"/>
          <p:cNvSpPr>
            <a:spLocks noChangeShapeType="1"/>
          </p:cNvSpPr>
          <p:nvPr userDrawn="1"/>
        </p:nvSpPr>
        <p:spPr bwMode="auto">
          <a:xfrm>
            <a:off x="376238" y="795338"/>
            <a:ext cx="8464550" cy="0"/>
          </a:xfrm>
          <a:prstGeom prst="line">
            <a:avLst/>
          </a:prstGeom>
          <a:noFill/>
          <a:ln w="38100">
            <a:solidFill>
              <a:srgbClr val="000080"/>
            </a:solidFill>
            <a:round/>
            <a:headEnd/>
            <a:tailEnd/>
          </a:ln>
        </p:spPr>
        <p:txBody>
          <a:bodyPr wrap="none" anchor="ctr"/>
          <a:lstStyle/>
          <a:p>
            <a:pPr>
              <a:defRPr/>
            </a:pPr>
            <a:endParaRPr lang="ru-RU"/>
          </a:p>
        </p:txBody>
      </p:sp>
      <p:sp>
        <p:nvSpPr>
          <p:cNvPr id="11" name="Заголовок 1"/>
          <p:cNvSpPr>
            <a:spLocks noGrp="1"/>
          </p:cNvSpPr>
          <p:nvPr>
            <p:ph type="title"/>
          </p:nvPr>
        </p:nvSpPr>
        <p:spPr>
          <a:xfrm>
            <a:off x="310718" y="301272"/>
            <a:ext cx="8376082" cy="471086"/>
          </a:xfrm>
        </p:spPr>
        <p:txBody>
          <a:bodyPr/>
          <a:lstStyle>
            <a:lvl1pPr algn="l">
              <a:defRPr sz="3000" b="1"/>
            </a:lvl1pPr>
          </a:lstStyle>
          <a:p>
            <a:r>
              <a:rPr lang="ru-RU" dirty="0" smtClean="0"/>
              <a:t>Образец заголовка</a:t>
            </a:r>
            <a:endParaRPr lang="ru-RU" dirty="0"/>
          </a:p>
        </p:txBody>
      </p:sp>
      <p:sp>
        <p:nvSpPr>
          <p:cNvPr id="6" name="Rectangle 4"/>
          <p:cNvSpPr>
            <a:spLocks noGrp="1" noChangeArrowheads="1"/>
          </p:cNvSpPr>
          <p:nvPr>
            <p:ph type="dt" sz="half" idx="10"/>
          </p:nvPr>
        </p:nvSpPr>
        <p:spPr/>
        <p:txBody>
          <a:bodyPr/>
          <a:lstStyle>
            <a:lvl1pPr>
              <a:defRPr/>
            </a:lvl1pPr>
          </a:lstStyle>
          <a:p>
            <a:pPr>
              <a:defRPr/>
            </a:pPr>
            <a:endParaRPr lang="ru-RU"/>
          </a:p>
        </p:txBody>
      </p:sp>
      <p:sp>
        <p:nvSpPr>
          <p:cNvPr id="7" name="Rectangle 5"/>
          <p:cNvSpPr>
            <a:spLocks noGrp="1" noChangeArrowheads="1"/>
          </p:cNvSpPr>
          <p:nvPr>
            <p:ph type="ftr" sz="quarter" idx="11"/>
          </p:nvPr>
        </p:nvSpPr>
        <p:spPr/>
        <p:txBody>
          <a:bodyPr/>
          <a:lstStyle>
            <a:lvl1pPr>
              <a:defRPr/>
            </a:lvl1pPr>
          </a:lstStyle>
          <a:p>
            <a:pPr>
              <a:defRPr/>
            </a:pPr>
            <a:endParaRPr lang="ru-RU"/>
          </a:p>
        </p:txBody>
      </p:sp>
      <p:sp>
        <p:nvSpPr>
          <p:cNvPr id="8" name="Rectangle 6"/>
          <p:cNvSpPr>
            <a:spLocks noGrp="1" noChangeArrowheads="1"/>
          </p:cNvSpPr>
          <p:nvPr>
            <p:ph type="sldNum" sz="quarter" idx="12"/>
          </p:nvPr>
        </p:nvSpPr>
        <p:spPr>
          <a:xfrm>
            <a:off x="7004050" y="-20638"/>
            <a:ext cx="2133600" cy="476251"/>
          </a:xfrm>
        </p:spPr>
        <p:txBody>
          <a:bodyPr/>
          <a:lstStyle>
            <a:lvl1pPr>
              <a:defRPr/>
            </a:lvl1pPr>
          </a:lstStyle>
          <a:p>
            <a:fld id="{8245FA3C-6A19-4DAF-A4B5-80B99D008536}" type="slidenum">
              <a:rPr lang="ru-RU" altLang="ru-RU"/>
              <a:pPr/>
              <a:t>‹#›</a:t>
            </a:fld>
            <a:endParaRPr lang="ru-RU" altLang="ru-RU"/>
          </a:p>
        </p:txBody>
      </p:sp>
    </p:spTree>
    <p:extLst>
      <p:ext uri="{BB962C8B-B14F-4D97-AF65-F5344CB8AC3E}">
        <p14:creationId xmlns:p14="http://schemas.microsoft.com/office/powerpoint/2010/main" val="288158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66F1B3B-9108-457A-9563-B51C91746D42}" type="datetimeFigureOut">
              <a:rPr lang="ru-RU" smtClean="0"/>
              <a:t>21.03.2023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291555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768096" y="2967788"/>
            <a:ext cx="3566160" cy="33415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ru-RU" smtClean="0"/>
              <a:t>Образец текста</a:t>
            </a:r>
          </a:p>
        </p:txBody>
      </p:sp>
      <p:sp>
        <p:nvSpPr>
          <p:cNvPr id="6" name="Content Placeholder 5"/>
          <p:cNvSpPr>
            <a:spLocks noGrp="1"/>
          </p:cNvSpPr>
          <p:nvPr>
            <p:ph sz="quarter" idx="4"/>
          </p:nvPr>
        </p:nvSpPr>
        <p:spPr>
          <a:xfrm>
            <a:off x="4491990" y="2967788"/>
            <a:ext cx="3566160" cy="33415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66F1B3B-9108-457A-9563-B51C91746D42}" type="datetimeFigureOut">
              <a:rPr lang="ru-RU" smtClean="0"/>
              <a:t>21.03.2023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3189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966F1B3B-9108-457A-9563-B51C91746D42}" type="datetimeFigureOut">
              <a:rPr lang="ru-RU" smtClean="0"/>
              <a:t>21.03.2023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106671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6F1B3B-9108-457A-9563-B51C91746D42}" type="datetimeFigureOut">
              <a:rPr lang="ru-RU" smtClean="0"/>
              <a:t>21.03.2023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1865036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ru-RU" smtClean="0"/>
              <a:t>Образец заголовка</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66F1B3B-9108-457A-9563-B51C91746D42}" type="datetimeFigureOut">
              <a:rPr lang="ru-RU" smtClean="0"/>
              <a:t>21.03.2023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3104327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ru-RU" smtClean="0"/>
              <a:t>Вставка рисунка</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p>
        </p:txBody>
      </p:sp>
      <p:sp>
        <p:nvSpPr>
          <p:cNvPr id="5" name="Date Placeholder 4"/>
          <p:cNvSpPr>
            <a:spLocks noGrp="1"/>
          </p:cNvSpPr>
          <p:nvPr>
            <p:ph type="dt" sz="half" idx="10"/>
          </p:nvPr>
        </p:nvSpPr>
        <p:spPr/>
        <p:txBody>
          <a:bodyPr/>
          <a:lstStyle/>
          <a:p>
            <a:fld id="{966F1B3B-9108-457A-9563-B51C91746D42}" type="datetimeFigureOut">
              <a:rPr lang="ru-RU" smtClean="0"/>
              <a:t>21.03.2023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86CB4B4D-7CA3-9044-876B-883B54F8677D}" type="slidenum">
              <a:rPr lang="ru-RU" smtClean="0"/>
              <a:t>‹#›</a:t>
            </a:fld>
            <a:endParaRPr lang="ru-RU"/>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010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6F1B3B-9108-457A-9563-B51C91746D42}" type="datetimeFigureOut">
              <a:rPr lang="ru-RU" smtClean="0"/>
              <a:t>21.03.2023</a:t>
            </a:fld>
            <a:endParaRPr lang="ru-RU"/>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ru-RU"/>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6CB4B4D-7CA3-9044-876B-883B54F8677D}" type="slidenum">
              <a:rPr lang="ru-RU" smtClean="0"/>
              <a:t>‹#›</a:t>
            </a:fld>
            <a:endParaRPr lang="ru-RU"/>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5230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codeharmony.ru/materials/42?ysclid=l8t4d5rga222449093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w3.org/Style/CS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figma.com/file/riYWsKz8Mltxiv4D6nN6lo/Free--Landing--Page-Template-(Copy)?node-id=254:515"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latin typeface="+mn-lt"/>
              </a:rPr>
              <a:t>Основы </a:t>
            </a:r>
            <a:br>
              <a:rPr lang="ru-RU" dirty="0" smtClean="0">
                <a:latin typeface="+mn-lt"/>
              </a:rPr>
            </a:br>
            <a:r>
              <a:rPr lang="en-US" dirty="0" smtClean="0">
                <a:latin typeface="+mn-lt"/>
              </a:rPr>
              <a:t>web-</a:t>
            </a:r>
            <a:r>
              <a:rPr lang="ru-RU" dirty="0" smtClean="0">
                <a:latin typeface="+mn-lt"/>
              </a:rPr>
              <a:t>технологий</a:t>
            </a:r>
            <a:endParaRPr lang="ru-RU" dirty="0">
              <a:latin typeface="+mn-lt"/>
            </a:endParaRPr>
          </a:p>
        </p:txBody>
      </p:sp>
      <p:sp>
        <p:nvSpPr>
          <p:cNvPr id="3" name="Подзаголовок 2"/>
          <p:cNvSpPr>
            <a:spLocks noGrp="1"/>
          </p:cNvSpPr>
          <p:nvPr>
            <p:ph type="subTitle" idx="1"/>
          </p:nvPr>
        </p:nvSpPr>
        <p:spPr/>
        <p:txBody>
          <a:bodyPr/>
          <a:lstStyle/>
          <a:p>
            <a:r>
              <a:rPr lang="ru-RU" dirty="0"/>
              <a:t>Лекция 3</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Подключение файла </a:t>
            </a:r>
            <a:r>
              <a:rPr lang="en-US" dirty="0" smtClean="0"/>
              <a:t>CSS</a:t>
            </a:r>
            <a:endParaRPr lang="ru-RU" dirty="0"/>
          </a:p>
        </p:txBody>
      </p:sp>
      <p:sp>
        <p:nvSpPr>
          <p:cNvPr id="3" name="Объект 2"/>
          <p:cNvSpPr>
            <a:spLocks noGrp="1"/>
          </p:cNvSpPr>
          <p:nvPr>
            <p:ph idx="1"/>
          </p:nvPr>
        </p:nvSpPr>
        <p:spPr/>
        <p:txBody>
          <a:bodyPr>
            <a:normAutofit/>
          </a:bodyPr>
          <a:lstStyle/>
          <a:p>
            <a:r>
              <a:rPr lang="en-US" sz="3200" b="1" dirty="0"/>
              <a:t>&lt;link</a:t>
            </a:r>
            <a:r>
              <a:rPr lang="en-US" sz="3200" dirty="0"/>
              <a:t> </a:t>
            </a:r>
            <a:r>
              <a:rPr lang="en-US" sz="3200" dirty="0" err="1"/>
              <a:t>rel</a:t>
            </a:r>
            <a:r>
              <a:rPr lang="en-US" sz="3200" dirty="0"/>
              <a:t>="stylesheet" </a:t>
            </a:r>
            <a:r>
              <a:rPr lang="en-US" sz="3200" dirty="0" err="1"/>
              <a:t>href</a:t>
            </a:r>
            <a:r>
              <a:rPr lang="en-US" sz="3200" dirty="0"/>
              <a:t>="mysite.css"</a:t>
            </a:r>
            <a:r>
              <a:rPr lang="en-US" sz="3200" b="1" dirty="0"/>
              <a:t>&gt;</a:t>
            </a:r>
            <a:r>
              <a:rPr lang="en-US" sz="3200" dirty="0"/>
              <a:t> </a:t>
            </a:r>
            <a:r>
              <a:rPr lang="en-US" sz="3200" b="1" dirty="0"/>
              <a:t>&lt;link</a:t>
            </a:r>
            <a:r>
              <a:rPr lang="en-US" sz="3200" dirty="0"/>
              <a:t> </a:t>
            </a:r>
            <a:r>
              <a:rPr lang="en-US" sz="3200" dirty="0" err="1"/>
              <a:t>rel</a:t>
            </a:r>
            <a:r>
              <a:rPr lang="en-US" sz="3200" dirty="0"/>
              <a:t>="stylesheet" </a:t>
            </a:r>
            <a:endParaRPr lang="ru-RU" sz="3200" dirty="0" smtClean="0"/>
          </a:p>
          <a:p>
            <a:pPr marL="128016" lvl="1" indent="0">
              <a:buNone/>
            </a:pPr>
            <a:r>
              <a:rPr lang="ru-RU" sz="2800" dirty="0"/>
              <a:t> </a:t>
            </a:r>
            <a:r>
              <a:rPr lang="ru-RU" sz="2800" dirty="0" smtClean="0"/>
              <a:t>     </a:t>
            </a:r>
            <a:r>
              <a:rPr lang="en-US" sz="2800" dirty="0" err="1" smtClean="0"/>
              <a:t>href</a:t>
            </a:r>
            <a:r>
              <a:rPr lang="en-US" sz="2800" dirty="0"/>
              <a:t>="http://www.htmlbook.ru/main.css"</a:t>
            </a:r>
            <a:r>
              <a:rPr lang="en-US" sz="2800" b="1" dirty="0"/>
              <a:t>&gt;</a:t>
            </a:r>
            <a:endParaRPr lang="ru-RU" sz="2800" dirty="0"/>
          </a:p>
        </p:txBody>
      </p:sp>
    </p:spTree>
    <p:extLst>
      <p:ext uri="{BB962C8B-B14F-4D97-AF65-F5344CB8AC3E}">
        <p14:creationId xmlns:p14="http://schemas.microsoft.com/office/powerpoint/2010/main" val="3997466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Порядок применения стилей</a:t>
            </a:r>
            <a:endParaRPr lang="ru-RU" dirty="0"/>
          </a:p>
        </p:txBody>
      </p:sp>
      <p:sp>
        <p:nvSpPr>
          <p:cNvPr id="3" name="Объект 2"/>
          <p:cNvSpPr>
            <a:spLocks noGrp="1"/>
          </p:cNvSpPr>
          <p:nvPr>
            <p:ph idx="1"/>
          </p:nvPr>
        </p:nvSpPr>
        <p:spPr/>
        <p:txBody>
          <a:bodyPr>
            <a:normAutofit/>
          </a:bodyPr>
          <a:lstStyle/>
          <a:p>
            <a:pPr marL="457200" indent="-457200">
              <a:buFont typeface="+mj-lt"/>
              <a:buAutoNum type="arabicPeriod"/>
            </a:pPr>
            <a:r>
              <a:rPr lang="ru-RU" sz="3200" dirty="0" smtClean="0"/>
              <a:t>Если правила одинаковые, то будет применён самый последний</a:t>
            </a:r>
          </a:p>
          <a:p>
            <a:pPr marL="457200" indent="-457200">
              <a:buFont typeface="+mj-lt"/>
              <a:buAutoNum type="arabicPeriod"/>
            </a:pPr>
            <a:r>
              <a:rPr lang="ru-RU" sz="3200" dirty="0" smtClean="0"/>
              <a:t>Чем конкретнее написан селектор, тем приоритетнее будет стиль</a:t>
            </a:r>
          </a:p>
          <a:p>
            <a:pPr marL="457200" indent="-457200">
              <a:buFont typeface="+mj-lt"/>
              <a:buAutoNum type="arabicPeriod"/>
            </a:pPr>
            <a:r>
              <a:rPr lang="ru-RU" sz="3200" dirty="0" err="1" smtClean="0"/>
              <a:t>Инлайн</a:t>
            </a:r>
            <a:r>
              <a:rPr lang="ru-RU" sz="3200" dirty="0" smtClean="0"/>
              <a:t> стиль приоритетнее всего</a:t>
            </a:r>
          </a:p>
          <a:p>
            <a:pPr marL="457200" indent="-457200">
              <a:buFont typeface="+mj-lt"/>
              <a:buAutoNum type="arabicPeriod"/>
            </a:pPr>
            <a:r>
              <a:rPr lang="ru-RU" sz="3200" dirty="0" err="1" smtClean="0"/>
              <a:t>Чит</a:t>
            </a:r>
            <a:r>
              <a:rPr lang="ru-RU" sz="3200" dirty="0" smtClean="0"/>
              <a:t>: </a:t>
            </a:r>
            <a:r>
              <a:rPr lang="en-US" sz="3200" dirty="0" smtClean="0"/>
              <a:t>!important</a:t>
            </a:r>
            <a:endParaRPr lang="ru-RU" sz="3200" dirty="0"/>
          </a:p>
        </p:txBody>
      </p:sp>
    </p:spTree>
    <p:extLst>
      <p:ext uri="{BB962C8B-B14F-4D97-AF65-F5344CB8AC3E}">
        <p14:creationId xmlns:p14="http://schemas.microsoft.com/office/powerpoint/2010/main" val="3760022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Селекторы </a:t>
            </a:r>
            <a:r>
              <a:rPr lang="en-US" dirty="0" smtClean="0"/>
              <a:t>CSS</a:t>
            </a:r>
            <a:endParaRPr lang="ru-RU" dirty="0"/>
          </a:p>
        </p:txBody>
      </p:sp>
      <p:sp>
        <p:nvSpPr>
          <p:cNvPr id="3" name="Объект 2"/>
          <p:cNvSpPr>
            <a:spLocks noGrp="1"/>
          </p:cNvSpPr>
          <p:nvPr>
            <p:ph idx="1"/>
          </p:nvPr>
        </p:nvSpPr>
        <p:spPr/>
        <p:txBody>
          <a:bodyPr>
            <a:normAutofit fontScale="92500" lnSpcReduction="20000"/>
          </a:bodyPr>
          <a:lstStyle/>
          <a:p>
            <a:pPr marL="457200" indent="-457200">
              <a:buFont typeface="+mj-lt"/>
              <a:buAutoNum type="arabicPeriod"/>
            </a:pPr>
            <a:r>
              <a:rPr lang="ru-RU" sz="4400" dirty="0" smtClean="0"/>
              <a:t>По имени тега</a:t>
            </a:r>
          </a:p>
          <a:p>
            <a:pPr marL="457200" indent="-457200">
              <a:buFont typeface="+mj-lt"/>
              <a:buAutoNum type="arabicPeriod"/>
            </a:pPr>
            <a:r>
              <a:rPr lang="ru-RU" sz="4400" dirty="0" smtClean="0"/>
              <a:t>По атрибуту </a:t>
            </a:r>
            <a:r>
              <a:rPr lang="en-US" sz="4400" dirty="0" smtClean="0"/>
              <a:t>class</a:t>
            </a:r>
          </a:p>
          <a:p>
            <a:pPr marL="457200" indent="-457200">
              <a:buFont typeface="+mj-lt"/>
              <a:buAutoNum type="arabicPeriod"/>
            </a:pPr>
            <a:r>
              <a:rPr lang="ru-RU" sz="4400" dirty="0" smtClean="0"/>
              <a:t>По атрибуту </a:t>
            </a:r>
            <a:r>
              <a:rPr lang="en-US" sz="4400" dirty="0" smtClean="0"/>
              <a:t>id</a:t>
            </a:r>
          </a:p>
          <a:p>
            <a:pPr marL="0" indent="0">
              <a:buNone/>
            </a:pPr>
            <a:r>
              <a:rPr lang="ru-RU" sz="4400" dirty="0" smtClean="0"/>
              <a:t>Другие типы селекторов:</a:t>
            </a:r>
          </a:p>
          <a:p>
            <a:pPr marL="0" indent="0">
              <a:buNone/>
            </a:pPr>
            <a:r>
              <a:rPr lang="ru-RU" sz="4400" dirty="0">
                <a:hlinkClick r:id="rId3"/>
              </a:rPr>
              <a:t>30 CSS-селекторов, о которых полезно помнить (codeharmony.ru)</a:t>
            </a:r>
            <a:endParaRPr lang="ru-RU" sz="4400" dirty="0"/>
          </a:p>
          <a:p>
            <a:pPr marL="0" indent="0">
              <a:buNone/>
            </a:pPr>
            <a:endParaRPr lang="ru-RU" sz="4400" dirty="0"/>
          </a:p>
        </p:txBody>
      </p:sp>
    </p:spTree>
    <p:extLst>
      <p:ext uri="{BB962C8B-B14F-4D97-AF65-F5344CB8AC3E}">
        <p14:creationId xmlns:p14="http://schemas.microsoft.com/office/powerpoint/2010/main" val="3165458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Блочная модель</a:t>
            </a:r>
            <a:endParaRPr lang="ru-RU" dirty="0"/>
          </a:p>
        </p:txBody>
      </p:sp>
      <p:sp>
        <p:nvSpPr>
          <p:cNvPr id="4" name="Rectangle 12"/>
          <p:cNvSpPr>
            <a:spLocks noChangeArrowheads="1"/>
          </p:cNvSpPr>
          <p:nvPr/>
        </p:nvSpPr>
        <p:spPr bwMode="auto">
          <a:xfrm>
            <a:off x="1765554" y="2727325"/>
            <a:ext cx="5648325" cy="2879725"/>
          </a:xfrm>
          <a:prstGeom prst="rect">
            <a:avLst/>
          </a:prstGeom>
          <a:solidFill>
            <a:srgbClr val="66FF66"/>
          </a:solidFill>
          <a:ln>
            <a:noFill/>
          </a:ln>
          <a:extLst>
            <a:ext uri="{91240B29-F687-4F45-9708-019B960494DF}">
              <a14:hiddenLine xmlns:a14="http://schemas.microsoft.com/office/drawing/2010/main" w="28575">
                <a:solidFill>
                  <a:srgbClr val="000000"/>
                </a:solidFill>
                <a:miter lim="800000"/>
                <a:headEnd/>
                <a:tailEnd/>
              </a14:hiddenLine>
            </a:ext>
          </a:extLst>
        </p:spPr>
        <p:txBody>
          <a:bodyPr r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ru-RU" sz="4000"/>
          </a:p>
        </p:txBody>
      </p:sp>
      <p:sp>
        <p:nvSpPr>
          <p:cNvPr id="5" name="Rectangle 11"/>
          <p:cNvSpPr>
            <a:spLocks noChangeArrowheads="1"/>
          </p:cNvSpPr>
          <p:nvPr/>
        </p:nvSpPr>
        <p:spPr bwMode="auto">
          <a:xfrm>
            <a:off x="2360867" y="2967038"/>
            <a:ext cx="4056062" cy="2403475"/>
          </a:xfrm>
          <a:prstGeom prst="rect">
            <a:avLst/>
          </a:prstGeom>
          <a:solidFill>
            <a:srgbClr val="FFFF99"/>
          </a:solidFill>
          <a:ln w="28575">
            <a:solidFill>
              <a:srgbClr val="000000"/>
            </a:solidFill>
            <a:miter lim="800000"/>
            <a:headEnd/>
            <a:tailEnd/>
          </a:ln>
        </p:spPr>
        <p:txBody>
          <a:bodyPr r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ru-RU" altLang="ru-RU" sz="4000"/>
          </a:p>
        </p:txBody>
      </p:sp>
      <p:sp>
        <p:nvSpPr>
          <p:cNvPr id="6" name="Rectangle 10"/>
          <p:cNvSpPr>
            <a:spLocks noChangeArrowheads="1"/>
          </p:cNvSpPr>
          <p:nvPr/>
        </p:nvSpPr>
        <p:spPr bwMode="auto">
          <a:xfrm>
            <a:off x="2940304" y="3349625"/>
            <a:ext cx="2832100" cy="1639888"/>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ru-RU" sz="1300">
                <a:solidFill>
                  <a:srgbClr val="D9D9D9"/>
                </a:solidFill>
                <a:cs typeface="Times New Roman" panose="02020603050405020304" pitchFamily="18" charset="0"/>
              </a:rPr>
              <a:t>Lorem ipsum dolor sit amet, consectetur adipiscing elit. Nam nunc libero, semper ac feugiat sed, sollicitudin et mauris. In hac habitasse platea dictumst. Cras dapibus nulla ac metus commodo viverra eget vitae erat. </a:t>
            </a:r>
            <a:r>
              <a:rPr lang="fr-CA" altLang="ru-RU" sz="1300">
                <a:solidFill>
                  <a:srgbClr val="D9D9D9"/>
                </a:solidFill>
                <a:cs typeface="Times New Roman" panose="02020603050405020304" pitchFamily="18" charset="0"/>
              </a:rPr>
              <a:t>Donec ut mi tellus. </a:t>
            </a:r>
            <a:endParaRPr lang="fr-CA" altLang="ru-RU" sz="1300">
              <a:solidFill>
                <a:srgbClr val="D9D9D9"/>
              </a:solidFill>
            </a:endParaRPr>
          </a:p>
        </p:txBody>
      </p:sp>
      <p:sp>
        <p:nvSpPr>
          <p:cNvPr id="7" name="Line 9"/>
          <p:cNvSpPr>
            <a:spLocks noChangeShapeType="1"/>
          </p:cNvSpPr>
          <p:nvPr/>
        </p:nvSpPr>
        <p:spPr bwMode="auto">
          <a:xfrm>
            <a:off x="5770817" y="4244975"/>
            <a:ext cx="612775"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8" name="Line 8"/>
          <p:cNvSpPr>
            <a:spLocks noChangeShapeType="1"/>
          </p:cNvSpPr>
          <p:nvPr/>
        </p:nvSpPr>
        <p:spPr bwMode="auto">
          <a:xfrm>
            <a:off x="6423279" y="4946650"/>
            <a:ext cx="984250"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9" name="Line 9"/>
          <p:cNvSpPr>
            <a:spLocks noChangeShapeType="1"/>
          </p:cNvSpPr>
          <p:nvPr/>
        </p:nvSpPr>
        <p:spPr bwMode="auto">
          <a:xfrm>
            <a:off x="2368804" y="4244975"/>
            <a:ext cx="588963"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10" name="Line 9"/>
          <p:cNvSpPr>
            <a:spLocks noChangeShapeType="1"/>
          </p:cNvSpPr>
          <p:nvPr/>
        </p:nvSpPr>
        <p:spPr bwMode="auto">
          <a:xfrm rot="16200000">
            <a:off x="4677823" y="3163094"/>
            <a:ext cx="376238" cy="0"/>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11" name="Line 9"/>
          <p:cNvSpPr>
            <a:spLocks noChangeShapeType="1"/>
          </p:cNvSpPr>
          <p:nvPr/>
        </p:nvSpPr>
        <p:spPr bwMode="auto">
          <a:xfrm rot="16200000">
            <a:off x="4034092" y="5194300"/>
            <a:ext cx="360362" cy="1588"/>
          </a:xfrm>
          <a:prstGeom prst="line">
            <a:avLst/>
          </a:prstGeom>
          <a:noFill/>
          <a:ln w="19050">
            <a:solidFill>
              <a:srgbClr val="FF0000"/>
            </a:solidFill>
            <a:round/>
            <a:headEnd type="triangle" w="med" len="lg"/>
            <a:tailEnd type="triangle" w="med" len="lg"/>
          </a:ln>
        </p:spPr>
        <p:txBody>
          <a:bodyPr/>
          <a:lstStyle/>
          <a:p>
            <a:pPr eaLnBrk="1" hangingPunct="1">
              <a:defRPr/>
            </a:pPr>
            <a:endParaRPr lang="ru-RU" sz="4000">
              <a:latin typeface="+mn-lt"/>
              <a:cs typeface="+mn-cs"/>
            </a:endParaRPr>
          </a:p>
        </p:txBody>
      </p:sp>
      <p:sp>
        <p:nvSpPr>
          <p:cNvPr id="12" name="Rectangle 2"/>
          <p:cNvSpPr>
            <a:spLocks noChangeArrowheads="1"/>
          </p:cNvSpPr>
          <p:nvPr/>
        </p:nvSpPr>
        <p:spPr bwMode="auto">
          <a:xfrm>
            <a:off x="2754567" y="5610225"/>
            <a:ext cx="2049462"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ru-RU" sz="2400">
                <a:solidFill>
                  <a:srgbClr val="0000FF"/>
                </a:solidFill>
                <a:cs typeface="Times New Roman" panose="02020603050405020304" pitchFamily="18" charset="0"/>
              </a:rPr>
              <a:t>margin-bottom</a:t>
            </a:r>
            <a:endParaRPr lang="en-US" altLang="ru-RU" sz="4000">
              <a:solidFill>
                <a:srgbClr val="0000FF"/>
              </a:solidFill>
            </a:endParaRPr>
          </a:p>
        </p:txBody>
      </p:sp>
      <p:sp>
        <p:nvSpPr>
          <p:cNvPr id="13" name="Line 8"/>
          <p:cNvSpPr>
            <a:spLocks noChangeShapeType="1"/>
          </p:cNvSpPr>
          <p:nvPr/>
        </p:nvSpPr>
        <p:spPr bwMode="auto">
          <a:xfrm>
            <a:off x="1765554" y="4946650"/>
            <a:ext cx="612775"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14" name="Rectangle 2"/>
          <p:cNvSpPr>
            <a:spLocks noChangeArrowheads="1"/>
          </p:cNvSpPr>
          <p:nvPr/>
        </p:nvSpPr>
        <p:spPr bwMode="auto">
          <a:xfrm>
            <a:off x="146304" y="4743450"/>
            <a:ext cx="1581150" cy="419100"/>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ru-RU" sz="2400">
                <a:solidFill>
                  <a:srgbClr val="0000FF"/>
                </a:solidFill>
                <a:cs typeface="Times New Roman" panose="02020603050405020304" pitchFamily="18" charset="0"/>
              </a:rPr>
              <a:t>margin-left</a:t>
            </a:r>
            <a:endParaRPr lang="en-US" altLang="ru-RU" sz="4000">
              <a:solidFill>
                <a:srgbClr val="0000FF"/>
              </a:solidFill>
            </a:endParaRPr>
          </a:p>
        </p:txBody>
      </p:sp>
      <p:sp>
        <p:nvSpPr>
          <p:cNvPr id="15" name="Line 8"/>
          <p:cNvSpPr>
            <a:spLocks noChangeShapeType="1"/>
          </p:cNvSpPr>
          <p:nvPr/>
        </p:nvSpPr>
        <p:spPr bwMode="auto">
          <a:xfrm rot="16200000">
            <a:off x="3622135" y="548084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16" name="Line 8"/>
          <p:cNvSpPr>
            <a:spLocks noChangeShapeType="1"/>
          </p:cNvSpPr>
          <p:nvPr/>
        </p:nvSpPr>
        <p:spPr bwMode="auto">
          <a:xfrm rot="16200000">
            <a:off x="4271423" y="2851944"/>
            <a:ext cx="287338" cy="0"/>
          </a:xfrm>
          <a:prstGeom prst="line">
            <a:avLst/>
          </a:prstGeom>
          <a:noFill/>
          <a:ln w="19050">
            <a:solidFill>
              <a:srgbClr val="0000FF"/>
            </a:solidFill>
            <a:round/>
            <a:headEnd type="triangle" w="med" len="lg"/>
            <a:tailEnd type="triangle" w="med" len="lg"/>
          </a:ln>
        </p:spPr>
        <p:txBody>
          <a:bodyPr/>
          <a:lstStyle/>
          <a:p>
            <a:pPr eaLnBrk="1" hangingPunct="1">
              <a:defRPr/>
            </a:pPr>
            <a:endParaRPr lang="ru-RU" sz="4000">
              <a:latin typeface="+mn-lt"/>
              <a:cs typeface="+mn-cs"/>
            </a:endParaRPr>
          </a:p>
        </p:txBody>
      </p:sp>
      <p:sp>
        <p:nvSpPr>
          <p:cNvPr id="17" name="Rectangle 2"/>
          <p:cNvSpPr>
            <a:spLocks noChangeArrowheads="1"/>
          </p:cNvSpPr>
          <p:nvPr/>
        </p:nvSpPr>
        <p:spPr bwMode="auto">
          <a:xfrm>
            <a:off x="3175254" y="2286000"/>
            <a:ext cx="2038350" cy="42386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ru-RU" sz="2400">
                <a:solidFill>
                  <a:srgbClr val="0000FF"/>
                </a:solidFill>
                <a:cs typeface="Times New Roman" panose="02020603050405020304" pitchFamily="18" charset="0"/>
              </a:rPr>
              <a:t>margin-top</a:t>
            </a:r>
            <a:endParaRPr lang="en-US" altLang="ru-RU" sz="4000">
              <a:solidFill>
                <a:srgbClr val="0000FF"/>
              </a:solidFill>
            </a:endParaRPr>
          </a:p>
        </p:txBody>
      </p:sp>
      <p:sp>
        <p:nvSpPr>
          <p:cNvPr id="18" name="AutoShape 6"/>
          <p:cNvSpPr>
            <a:spLocks noChangeArrowheads="1"/>
          </p:cNvSpPr>
          <p:nvPr/>
        </p:nvSpPr>
        <p:spPr bwMode="auto">
          <a:xfrm>
            <a:off x="5835904" y="348932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padding-right</a:t>
            </a:r>
            <a:endParaRPr lang="ru-RU" sz="2000">
              <a:latin typeface="Arial" charset="0"/>
              <a:cs typeface="+mn-cs"/>
            </a:endParaRPr>
          </a:p>
        </p:txBody>
      </p:sp>
      <p:sp>
        <p:nvSpPr>
          <p:cNvPr id="19" name="AutoShape 6"/>
          <p:cNvSpPr>
            <a:spLocks noChangeArrowheads="1"/>
          </p:cNvSpPr>
          <p:nvPr/>
        </p:nvSpPr>
        <p:spPr bwMode="auto">
          <a:xfrm>
            <a:off x="2416429" y="3489325"/>
            <a:ext cx="19780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padding-left</a:t>
            </a:r>
            <a:endParaRPr lang="ru-RU" sz="2000">
              <a:latin typeface="Arial" charset="0"/>
              <a:cs typeface="+mn-cs"/>
            </a:endParaRPr>
          </a:p>
        </p:txBody>
      </p:sp>
      <p:sp>
        <p:nvSpPr>
          <p:cNvPr id="20" name="AutoShape 6"/>
          <p:cNvSpPr>
            <a:spLocks noChangeArrowheads="1"/>
          </p:cNvSpPr>
          <p:nvPr/>
        </p:nvSpPr>
        <p:spPr bwMode="auto">
          <a:xfrm>
            <a:off x="4778629" y="2413000"/>
            <a:ext cx="18637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padding-top</a:t>
            </a:r>
            <a:endParaRPr lang="ru-RU" sz="2000">
              <a:latin typeface="Arial" charset="0"/>
              <a:cs typeface="+mn-cs"/>
            </a:endParaRPr>
          </a:p>
        </p:txBody>
      </p:sp>
      <p:sp>
        <p:nvSpPr>
          <p:cNvPr id="21" name="AutoShape 6"/>
          <p:cNvSpPr>
            <a:spLocks noChangeArrowheads="1"/>
          </p:cNvSpPr>
          <p:nvPr/>
        </p:nvSpPr>
        <p:spPr bwMode="auto">
          <a:xfrm>
            <a:off x="4035679" y="4489450"/>
            <a:ext cx="2206625" cy="419100"/>
          </a:xfrm>
          <a:prstGeom prst="wedgeRoundRectCallout">
            <a:avLst>
              <a:gd name="adj1" fmla="val -42057"/>
              <a:gd name="adj2" fmla="val 116322"/>
              <a:gd name="adj3" fmla="val 16667"/>
            </a:avLst>
          </a:prstGeom>
          <a:solidFill>
            <a:srgbClr val="E6E6FF"/>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padding-bottom</a:t>
            </a:r>
            <a:endParaRPr lang="ru-RU" sz="2000">
              <a:latin typeface="Arial" charset="0"/>
              <a:cs typeface="+mn-cs"/>
            </a:endParaRPr>
          </a:p>
        </p:txBody>
      </p:sp>
      <p:sp>
        <p:nvSpPr>
          <p:cNvPr id="22" name="AutoShape 6"/>
          <p:cNvSpPr>
            <a:spLocks noChangeArrowheads="1"/>
          </p:cNvSpPr>
          <p:nvPr/>
        </p:nvSpPr>
        <p:spPr bwMode="auto">
          <a:xfrm>
            <a:off x="6616954" y="2994025"/>
            <a:ext cx="1978025" cy="419100"/>
          </a:xfrm>
          <a:prstGeom prst="wedgeRoundRectCallout">
            <a:avLst>
              <a:gd name="adj1" fmla="val -59874"/>
              <a:gd name="adj2" fmla="val 32231"/>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border-right</a:t>
            </a:r>
            <a:endParaRPr lang="ru-RU" sz="2000">
              <a:latin typeface="Arial" charset="0"/>
              <a:cs typeface="+mn-cs"/>
            </a:endParaRPr>
          </a:p>
        </p:txBody>
      </p:sp>
      <p:sp>
        <p:nvSpPr>
          <p:cNvPr id="23" name="AutoShape 6"/>
          <p:cNvSpPr>
            <a:spLocks noChangeArrowheads="1"/>
          </p:cNvSpPr>
          <p:nvPr/>
        </p:nvSpPr>
        <p:spPr bwMode="auto">
          <a:xfrm>
            <a:off x="413004" y="3736975"/>
            <a:ext cx="1711325" cy="419100"/>
          </a:xfrm>
          <a:prstGeom prst="wedgeRoundRectCallout">
            <a:avLst>
              <a:gd name="adj1" fmla="val 65915"/>
              <a:gd name="adj2" fmla="val -1860"/>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border-left</a:t>
            </a:r>
            <a:endParaRPr lang="ru-RU" sz="2000">
              <a:latin typeface="Arial" charset="0"/>
              <a:cs typeface="+mn-cs"/>
            </a:endParaRPr>
          </a:p>
        </p:txBody>
      </p:sp>
      <p:sp>
        <p:nvSpPr>
          <p:cNvPr id="24" name="AutoShape 6"/>
          <p:cNvSpPr>
            <a:spLocks noChangeArrowheads="1"/>
          </p:cNvSpPr>
          <p:nvPr/>
        </p:nvSpPr>
        <p:spPr bwMode="auto">
          <a:xfrm>
            <a:off x="1251204" y="2336800"/>
            <a:ext cx="1711325" cy="419100"/>
          </a:xfrm>
          <a:prstGeom prst="wedgeRoundRectCallout">
            <a:avLst>
              <a:gd name="adj1" fmla="val 46991"/>
              <a:gd name="adj2" fmla="val 100412"/>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border-top</a:t>
            </a:r>
            <a:endParaRPr lang="ru-RU" sz="2000">
              <a:latin typeface="Arial" charset="0"/>
              <a:cs typeface="+mn-cs"/>
            </a:endParaRPr>
          </a:p>
        </p:txBody>
      </p:sp>
      <p:sp>
        <p:nvSpPr>
          <p:cNvPr id="25" name="AutoShape 6"/>
          <p:cNvSpPr>
            <a:spLocks noChangeArrowheads="1"/>
          </p:cNvSpPr>
          <p:nvPr/>
        </p:nvSpPr>
        <p:spPr bwMode="auto">
          <a:xfrm>
            <a:off x="5204079" y="5565775"/>
            <a:ext cx="2009775" cy="419100"/>
          </a:xfrm>
          <a:prstGeom prst="wedgeRoundRectCallout">
            <a:avLst>
              <a:gd name="adj1" fmla="val -38166"/>
              <a:gd name="adj2" fmla="val -95043"/>
              <a:gd name="adj3" fmla="val 16667"/>
            </a:avLst>
          </a:prstGeom>
          <a:solidFill>
            <a:srgbClr val="FFFF99"/>
          </a:solidFill>
          <a:ln w="12700">
            <a:noFill/>
            <a:miter lim="800000"/>
            <a:headEnd/>
            <a:tailEnd type="none" w="lg" len="lg"/>
          </a:ln>
          <a:effectLst>
            <a:outerShdw blurRad="50800" dist="38100" dir="2700000" algn="tl" rotWithShape="0">
              <a:prstClr val="black">
                <a:alpha val="40000"/>
              </a:prstClr>
            </a:outerShdw>
          </a:effectLst>
        </p:spPr>
        <p:txBody>
          <a:bodyPr tIns="82800"/>
          <a:lstStyle/>
          <a:p>
            <a:pPr algn="ctr" eaLnBrk="1" hangingPunct="1">
              <a:lnSpc>
                <a:spcPct val="80000"/>
              </a:lnSpc>
              <a:defRPr/>
            </a:pPr>
            <a:r>
              <a:rPr lang="en-US" sz="2000">
                <a:latin typeface="Arial" charset="0"/>
                <a:cs typeface="+mn-cs"/>
              </a:rPr>
              <a:t>border-bottom</a:t>
            </a:r>
            <a:endParaRPr lang="ru-RU" sz="2000">
              <a:latin typeface="Arial" charset="0"/>
              <a:cs typeface="+mn-cs"/>
            </a:endParaRPr>
          </a:p>
        </p:txBody>
      </p:sp>
    </p:spTree>
    <p:extLst>
      <p:ext uri="{BB962C8B-B14F-4D97-AF65-F5344CB8AC3E}">
        <p14:creationId xmlns:p14="http://schemas.microsoft.com/office/powerpoint/2010/main" val="375868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dissolve">
                                      <p:cBhvr>
                                        <p:cTn id="15" dur="500"/>
                                        <p:tgtEl>
                                          <p:spTgt spid="2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par>
                                <p:cTn id="41" presetID="9"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dissolv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dissolve">
                                      <p:cBhvr>
                                        <p:cTn id="62" dur="500"/>
                                        <p:tgtEl>
                                          <p:spTgt spid="14"/>
                                        </p:tgtEl>
                                      </p:cBhvr>
                                    </p:animEffect>
                                  </p:childTnLst>
                                </p:cTn>
                              </p:par>
                              <p:par>
                                <p:cTn id="63" presetID="9" presetClass="entr" presetSubtype="0" fill="hold"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dissolve">
                                      <p:cBhvr>
                                        <p:cTn id="65" dur="500"/>
                                        <p:tgtEl>
                                          <p:spTgt spid="13"/>
                                        </p:tgtEl>
                                      </p:cBhvr>
                                    </p:animEffect>
                                  </p:childTnLst>
                                </p:cTn>
                              </p:par>
                              <p:par>
                                <p:cTn id="66" presetID="9"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500"/>
                                        <p:tgtEl>
                                          <p:spTgt spid="15"/>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dissolve">
                                      <p:cBhvr>
                                        <p:cTn id="71" dur="500"/>
                                        <p:tgtEl>
                                          <p:spTgt spid="12"/>
                                        </p:tgtEl>
                                      </p:cBhvr>
                                    </p:animEffect>
                                  </p:childTnLst>
                                </p:cTn>
                              </p:par>
                              <p:par>
                                <p:cTn id="72" presetID="9"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dissolve">
                                      <p:cBhvr>
                                        <p:cTn id="74" dur="500"/>
                                        <p:tgtEl>
                                          <p:spTgt spid="1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dissolve">
                                      <p:cBhvr>
                                        <p:cTn id="77" dur="500"/>
                                        <p:tgtEl>
                                          <p:spTgt spid="17"/>
                                        </p:tgtEl>
                                      </p:cBhvr>
                                    </p:animEffect>
                                  </p:childTnLst>
                                </p:cTn>
                              </p:par>
                              <p:par>
                                <p:cTn id="78" presetID="9" presetClass="entr" presetSubtype="0" fill="hold"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dissolve">
                                      <p:cBhvr>
                                        <p:cTn id="8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71" name="Text Box 2"/>
          <p:cNvSpPr txBox="1"/>
          <p:nvPr/>
        </p:nvSpPr>
        <p:spPr>
          <a:xfrm>
            <a:off x="269747" y="2149125"/>
            <a:ext cx="8604506" cy="68358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endParaRPr dirty="0"/>
          </a:p>
        </p:txBody>
      </p:sp>
      <p:sp>
        <p:nvSpPr>
          <p:cNvPr id="2" name="Заголовок 1"/>
          <p:cNvSpPr>
            <a:spLocks noGrp="1"/>
          </p:cNvSpPr>
          <p:nvPr>
            <p:ph type="title"/>
          </p:nvPr>
        </p:nvSpPr>
        <p:spPr/>
        <p:txBody>
          <a:bodyPr/>
          <a:lstStyle/>
          <a:p>
            <a:r>
              <a:rPr lang="en-US" dirty="0"/>
              <a:t>CSS </a:t>
            </a:r>
            <a:r>
              <a:rPr lang="ru-RU" dirty="0"/>
              <a:t>Единицы измерения</a:t>
            </a:r>
          </a:p>
        </p:txBody>
      </p:sp>
      <p:sp>
        <p:nvSpPr>
          <p:cNvPr id="3" name="Объект 2"/>
          <p:cNvSpPr>
            <a:spLocks noGrp="1"/>
          </p:cNvSpPr>
          <p:nvPr>
            <p:ph idx="1"/>
          </p:nvPr>
        </p:nvSpPr>
        <p:spPr/>
        <p:txBody>
          <a:bodyPr>
            <a:normAutofit fontScale="92500" lnSpcReduction="10000"/>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200" dirty="0" err="1"/>
              <a:t>px</a:t>
            </a:r>
            <a:endParaRPr lang="en-US" sz="3200" dirty="0"/>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200" dirty="0" err="1"/>
              <a:t>em</a:t>
            </a:r>
            <a:endParaRPr lang="en-US" sz="3200" dirty="0"/>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200" dirty="0"/>
              <a:t>%</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200" dirty="0"/>
              <a:t>r</a:t>
            </a:r>
            <a:r>
              <a:rPr lang="en-US" sz="3200" dirty="0" smtClean="0"/>
              <a:t>em</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200" dirty="0" err="1" smtClean="0"/>
              <a:t>Vh</a:t>
            </a:r>
            <a:r>
              <a:rPr lang="en-US" sz="3200" dirty="0" smtClean="0"/>
              <a:t>, </a:t>
            </a:r>
            <a:r>
              <a:rPr lang="en-US" sz="3200" dirty="0" err="1" smtClean="0"/>
              <a:t>vw</a:t>
            </a:r>
            <a:endParaRPr lang="en-US" sz="3200" dirty="0"/>
          </a:p>
        </p:txBody>
      </p:sp>
    </p:spTree>
    <p:extLst>
      <p:ext uri="{BB962C8B-B14F-4D97-AF65-F5344CB8AC3E}">
        <p14:creationId xmlns:p14="http://schemas.microsoft.com/office/powerpoint/2010/main" val="512659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Веб-цвета</a:t>
            </a:r>
            <a:r>
              <a:rPr lang="en-US" dirty="0" smtClean="0"/>
              <a:t>. </a:t>
            </a:r>
            <a:r>
              <a:rPr lang="ru-RU" dirty="0" smtClean="0"/>
              <a:t>Модель </a:t>
            </a:r>
            <a:r>
              <a:rPr lang="en-US" dirty="0" smtClean="0"/>
              <a:t>RGB</a:t>
            </a:r>
            <a:endParaRPr lang="ru-RU" dirty="0"/>
          </a:p>
        </p:txBody>
      </p:sp>
      <p:pic>
        <p:nvPicPr>
          <p:cNvPr id="4098" name="Picture 2" descr="Что такое формат цвета RG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649" y="2008261"/>
            <a:ext cx="6763341" cy="41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204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Модель </a:t>
            </a:r>
            <a:r>
              <a:rPr lang="en-US" dirty="0" smtClean="0"/>
              <a:t>RGB</a:t>
            </a:r>
            <a:endParaRPr lang="ru-RU" dirty="0"/>
          </a:p>
        </p:txBody>
      </p:sp>
      <p:pic>
        <p:nvPicPr>
          <p:cNvPr id="5122" name="Picture 2" descr="https://www.pngitem.com/pimgs/m/592-5920896_rgb-color-model-cube-hd-png-downloa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4156" y="1796903"/>
            <a:ext cx="7193994" cy="504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746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Шестнадцатеричные цветовые значения</a:t>
            </a:r>
          </a:p>
        </p:txBody>
      </p:sp>
      <p:pic>
        <p:nvPicPr>
          <p:cNvPr id="4" name="Объект 3"/>
          <p:cNvPicPr>
            <a:picLocks noGrp="1" noChangeAspect="1"/>
          </p:cNvPicPr>
          <p:nvPr>
            <p:ph idx="1"/>
          </p:nvPr>
        </p:nvPicPr>
        <p:blipFill>
          <a:blip r:embed="rId2"/>
          <a:stretch>
            <a:fillRect/>
          </a:stretch>
        </p:blipFill>
        <p:spPr>
          <a:xfrm>
            <a:off x="2207973" y="2084832"/>
            <a:ext cx="4607495" cy="4097910"/>
          </a:xfrm>
          <a:prstGeom prst="rect">
            <a:avLst/>
          </a:prstGeom>
        </p:spPr>
      </p:pic>
    </p:spTree>
    <p:extLst>
      <p:ext uri="{BB962C8B-B14F-4D97-AF65-F5344CB8AC3E}">
        <p14:creationId xmlns:p14="http://schemas.microsoft.com/office/powerpoint/2010/main" val="2576727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Цвета, задаваемые в формате RGB/RGBA</a:t>
            </a:r>
          </a:p>
        </p:txBody>
      </p:sp>
      <p:pic>
        <p:nvPicPr>
          <p:cNvPr id="4" name="Объект 3"/>
          <p:cNvPicPr>
            <a:picLocks noGrp="1" noChangeAspect="1"/>
          </p:cNvPicPr>
          <p:nvPr>
            <p:ph idx="1"/>
          </p:nvPr>
        </p:nvPicPr>
        <p:blipFill>
          <a:blip r:embed="rId2"/>
          <a:stretch>
            <a:fillRect/>
          </a:stretch>
        </p:blipFill>
        <p:spPr>
          <a:xfrm>
            <a:off x="1721108" y="2338534"/>
            <a:ext cx="5103623" cy="3254191"/>
          </a:xfrm>
          <a:prstGeom prst="rect">
            <a:avLst/>
          </a:prstGeom>
        </p:spPr>
      </p:pic>
    </p:spTree>
    <p:extLst>
      <p:ext uri="{BB962C8B-B14F-4D97-AF65-F5344CB8AC3E}">
        <p14:creationId xmlns:p14="http://schemas.microsoft.com/office/powerpoint/2010/main" val="2303948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Расширение для браузера</a:t>
            </a:r>
            <a:endParaRPr lang="ru-RU" dirty="0"/>
          </a:p>
        </p:txBody>
      </p:sp>
      <p:sp>
        <p:nvSpPr>
          <p:cNvPr id="3" name="Объект 2"/>
          <p:cNvSpPr>
            <a:spLocks noGrp="1"/>
          </p:cNvSpPr>
          <p:nvPr>
            <p:ph idx="1"/>
          </p:nvPr>
        </p:nvSpPr>
        <p:spPr/>
        <p:txBody>
          <a:bodyPr>
            <a:normAutofit/>
          </a:bodyPr>
          <a:lstStyle/>
          <a:p>
            <a:r>
              <a:rPr lang="en-US" sz="4400" dirty="0" err="1" smtClean="0"/>
              <a:t>ColorZilla</a:t>
            </a:r>
            <a:endParaRPr lang="en-US" sz="4400" dirty="0" smtClean="0"/>
          </a:p>
          <a:p>
            <a:endParaRPr lang="ru-RU" sz="4400" dirty="0"/>
          </a:p>
        </p:txBody>
      </p:sp>
    </p:spTree>
    <p:extLst>
      <p:ext uri="{BB962C8B-B14F-4D97-AF65-F5344CB8AC3E}">
        <p14:creationId xmlns:p14="http://schemas.microsoft.com/office/powerpoint/2010/main" val="12290267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29" name="Text Box 2"/>
          <p:cNvSpPr txBox="1"/>
          <p:nvPr/>
        </p:nvSpPr>
        <p:spPr>
          <a:xfrm>
            <a:off x="269747" y="2149125"/>
            <a:ext cx="8604506" cy="68358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endParaRPr dirty="0"/>
          </a:p>
        </p:txBody>
      </p:sp>
      <p:sp>
        <p:nvSpPr>
          <p:cNvPr id="2" name="Заголовок 1"/>
          <p:cNvSpPr>
            <a:spLocks noGrp="1"/>
          </p:cNvSpPr>
          <p:nvPr>
            <p:ph type="title"/>
          </p:nvPr>
        </p:nvSpPr>
        <p:spPr/>
        <p:txBody>
          <a:bodyPr/>
          <a:lstStyle/>
          <a:p>
            <a:r>
              <a:rPr lang="ru-RU" dirty="0"/>
              <a:t>Структура занятия</a:t>
            </a:r>
          </a:p>
        </p:txBody>
      </p:sp>
      <p:sp>
        <p:nvSpPr>
          <p:cNvPr id="3" name="Объект 2"/>
          <p:cNvSpPr>
            <a:spLocks noGrp="1"/>
          </p:cNvSpPr>
          <p:nvPr>
            <p:ph idx="1"/>
          </p:nvPr>
        </p:nvSpPr>
        <p:spPr/>
        <p:txBody>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ru-RU" dirty="0" smtClean="0"/>
              <a:t>CSS </a:t>
            </a:r>
            <a:r>
              <a:rPr lang="ru-RU" dirty="0"/>
              <a:t>внешний вид </a:t>
            </a:r>
            <a:r>
              <a:rPr lang="ru-RU" dirty="0" smtClean="0"/>
              <a:t>сайта</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ru-RU" dirty="0" smtClean="0"/>
              <a:t>Работа с цветами</a:t>
            </a:r>
            <a:endParaRPr lang="ru-RU" dirty="0"/>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ru-RU" dirty="0"/>
              <a:t>Мастер класс по работе с макетом</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ru-RU" dirty="0"/>
              <a:t>Что такое </a:t>
            </a:r>
            <a:r>
              <a:rPr lang="ru-RU" dirty="0" err="1"/>
              <a:t>шаблонизация</a:t>
            </a:r>
            <a:r>
              <a:rPr lang="ru-RU" dirty="0"/>
              <a:t> и зачем нужна</a:t>
            </a:r>
          </a:p>
        </p:txBody>
      </p:sp>
    </p:spTree>
    <p:extLst>
      <p:ext uri="{BB962C8B-B14F-4D97-AF65-F5344CB8AC3E}">
        <p14:creationId xmlns:p14="http://schemas.microsoft.com/office/powerpoint/2010/main" val="1584176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68" name="Text Box 2"/>
          <p:cNvSpPr txBox="1"/>
          <p:nvPr/>
        </p:nvSpPr>
        <p:spPr>
          <a:xfrm>
            <a:off x="269747" y="2149125"/>
            <a:ext cx="8604506" cy="68358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endParaRPr dirty="0"/>
          </a:p>
        </p:txBody>
      </p:sp>
      <p:sp>
        <p:nvSpPr>
          <p:cNvPr id="2" name="Заголовок 1"/>
          <p:cNvSpPr>
            <a:spLocks noGrp="1"/>
          </p:cNvSpPr>
          <p:nvPr>
            <p:ph type="title"/>
          </p:nvPr>
        </p:nvSpPr>
        <p:spPr/>
        <p:txBody>
          <a:bodyPr/>
          <a:lstStyle/>
          <a:p>
            <a:r>
              <a:rPr lang="en-US" dirty="0"/>
              <a:t>CSS </a:t>
            </a:r>
            <a:r>
              <a:rPr lang="ru-RU" dirty="0"/>
              <a:t>Позиционирование</a:t>
            </a:r>
          </a:p>
        </p:txBody>
      </p:sp>
      <p:sp>
        <p:nvSpPr>
          <p:cNvPr id="3" name="Объект 2"/>
          <p:cNvSpPr>
            <a:spLocks noGrp="1"/>
          </p:cNvSpPr>
          <p:nvPr>
            <p:ph idx="1"/>
          </p:nvPr>
        </p:nvSpPr>
        <p:spPr/>
        <p:txBody>
          <a:bodyPr>
            <a:norm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4000" dirty="0" smtClean="0"/>
              <a:t>position </a:t>
            </a:r>
            <a:r>
              <a:rPr lang="en-US" sz="4000" dirty="0"/>
              <a:t>static, fixed, </a:t>
            </a:r>
            <a:r>
              <a:rPr lang="en-US" sz="4000" dirty="0" smtClean="0"/>
              <a:t>absolute, relative</a:t>
            </a:r>
            <a:endParaRPr lang="en-US" sz="4000" dirty="0"/>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4000" dirty="0"/>
              <a:t>float: left</a:t>
            </a:r>
          </a:p>
        </p:txBody>
      </p:sp>
    </p:spTree>
    <p:extLst>
      <p:ext uri="{BB962C8B-B14F-4D97-AF65-F5344CB8AC3E}">
        <p14:creationId xmlns:p14="http://schemas.microsoft.com/office/powerpoint/2010/main" val="507047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такое </a:t>
            </a:r>
            <a:r>
              <a:rPr lang="en-US" dirty="0" smtClean="0"/>
              <a:t>flexbox?</a:t>
            </a:r>
            <a:endParaRPr lang="ru-RU" dirty="0"/>
          </a:p>
        </p:txBody>
      </p:sp>
      <p:sp>
        <p:nvSpPr>
          <p:cNvPr id="3" name="Объект 2"/>
          <p:cNvSpPr>
            <a:spLocks noGrp="1"/>
          </p:cNvSpPr>
          <p:nvPr>
            <p:ph idx="1"/>
          </p:nvPr>
        </p:nvSpPr>
        <p:spPr>
          <a:xfrm>
            <a:off x="768096" y="1905802"/>
            <a:ext cx="7290055" cy="4403558"/>
          </a:xfrm>
        </p:spPr>
        <p:txBody>
          <a:bodyPr>
            <a:noAutofit/>
          </a:bodyPr>
          <a:lstStyle/>
          <a:p>
            <a:r>
              <a:rPr lang="ru-RU" sz="2400" b="1" dirty="0" err="1">
                <a:solidFill>
                  <a:schemeClr val="accent1"/>
                </a:solidFill>
              </a:rPr>
              <a:t>Флексбокс</a:t>
            </a:r>
            <a:r>
              <a:rPr lang="ru-RU" sz="2400" dirty="0"/>
              <a:t> — это CSS-механизм, который позволяет контролировать размер, порядок и выравнивание элементов по нескольким осям, распределение свободного места между элементами и многое другое.</a:t>
            </a:r>
          </a:p>
          <a:p>
            <a:r>
              <a:rPr lang="ru-RU" sz="2400" dirty="0" smtClean="0"/>
              <a:t>Чтобы </a:t>
            </a:r>
            <a:r>
              <a:rPr lang="ru-RU" sz="2400" dirty="0"/>
              <a:t>включить </a:t>
            </a:r>
            <a:r>
              <a:rPr lang="ru-RU" sz="2400" dirty="0" err="1"/>
              <a:t>флексбокс</a:t>
            </a:r>
            <a:r>
              <a:rPr lang="ru-RU" sz="2400" dirty="0"/>
              <a:t>, нужно задать элементу свойство </a:t>
            </a:r>
            <a:r>
              <a:rPr lang="ru-RU" sz="2400" dirty="0" err="1"/>
              <a:t>display</a:t>
            </a:r>
            <a:r>
              <a:rPr lang="ru-RU" sz="2400" dirty="0"/>
              <a:t>: </a:t>
            </a:r>
            <a:r>
              <a:rPr lang="ru-RU" sz="2400" dirty="0" err="1"/>
              <a:t>flex</a:t>
            </a:r>
            <a:r>
              <a:rPr lang="ru-RU" sz="2400" dirty="0"/>
              <a:t>;. После этого:</a:t>
            </a:r>
          </a:p>
          <a:p>
            <a:pPr marL="457200" indent="-457200">
              <a:buFont typeface="+mj-lt"/>
              <a:buAutoNum type="arabicPeriod"/>
            </a:pPr>
            <a:r>
              <a:rPr lang="ru-RU" sz="2400" dirty="0" smtClean="0"/>
              <a:t>Элемент </a:t>
            </a:r>
            <a:r>
              <a:rPr lang="ru-RU" sz="2400" dirty="0"/>
              <a:t>с </a:t>
            </a:r>
            <a:r>
              <a:rPr lang="ru-RU" sz="2400" dirty="0" err="1"/>
              <a:t>display</a:t>
            </a:r>
            <a:r>
              <a:rPr lang="ru-RU" sz="2400" dirty="0"/>
              <a:t>: </a:t>
            </a:r>
            <a:r>
              <a:rPr lang="ru-RU" sz="2400" dirty="0" err="1"/>
              <a:t>flex</a:t>
            </a:r>
            <a:r>
              <a:rPr lang="ru-RU" sz="2400" dirty="0"/>
              <a:t>; превращается во «</a:t>
            </a:r>
            <a:r>
              <a:rPr lang="ru-RU" sz="2400" dirty="0" err="1"/>
              <a:t>флекс</a:t>
            </a:r>
            <a:r>
              <a:rPr lang="ru-RU" sz="2400" dirty="0"/>
              <a:t>-контейнер».</a:t>
            </a:r>
          </a:p>
          <a:p>
            <a:pPr marL="457200" indent="-457200">
              <a:buFont typeface="+mj-lt"/>
              <a:buAutoNum type="arabicPeriod"/>
            </a:pPr>
            <a:r>
              <a:rPr lang="ru-RU" sz="2400" dirty="0"/>
              <a:t>Непосредственные потомки этого элемента превращаются во «</a:t>
            </a:r>
            <a:r>
              <a:rPr lang="ru-RU" sz="2400" dirty="0" err="1"/>
              <a:t>флекс</a:t>
            </a:r>
            <a:r>
              <a:rPr lang="ru-RU" sz="2400" dirty="0"/>
              <a:t>-элементы» и начинают распределяться по новым правилам.</a:t>
            </a:r>
          </a:p>
        </p:txBody>
      </p:sp>
    </p:spTree>
    <p:extLst>
      <p:ext uri="{BB962C8B-B14F-4D97-AF65-F5344CB8AC3E}">
        <p14:creationId xmlns:p14="http://schemas.microsoft.com/office/powerpoint/2010/main" val="3742915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Главная и поперечная оси</a:t>
            </a:r>
          </a:p>
        </p:txBody>
      </p:sp>
      <p:sp>
        <p:nvSpPr>
          <p:cNvPr id="3" name="Объект 2"/>
          <p:cNvSpPr>
            <a:spLocks noGrp="1"/>
          </p:cNvSpPr>
          <p:nvPr>
            <p:ph idx="1"/>
          </p:nvPr>
        </p:nvSpPr>
        <p:spPr/>
        <p:txBody>
          <a:bodyPr>
            <a:noAutofit/>
          </a:bodyPr>
          <a:lstStyle/>
          <a:p>
            <a:r>
              <a:rPr lang="ru-RU" sz="2800" b="1" dirty="0">
                <a:solidFill>
                  <a:schemeClr val="accent1"/>
                </a:solidFill>
              </a:rPr>
              <a:t>Главной осью</a:t>
            </a:r>
            <a:r>
              <a:rPr lang="ru-RU" sz="2800" dirty="0"/>
              <a:t> </a:t>
            </a:r>
            <a:r>
              <a:rPr lang="ru-RU" sz="2800" dirty="0" err="1"/>
              <a:t>flex</a:t>
            </a:r>
            <a:r>
              <a:rPr lang="ru-RU" sz="2800" dirty="0"/>
              <a:t>-контейнера является направление, в соответствии с которым располагаются все его дочерние элементы. Поток </a:t>
            </a:r>
            <a:r>
              <a:rPr lang="ru-RU" sz="2800" dirty="0" err="1"/>
              <a:t>флекс</a:t>
            </a:r>
            <a:r>
              <a:rPr lang="ru-RU" sz="2800" dirty="0"/>
              <a:t>-элементов «течёт» вдоль главной оси от её начала к её концу.</a:t>
            </a:r>
          </a:p>
          <a:p>
            <a:r>
              <a:rPr lang="ru-RU" sz="2800" b="1" dirty="0">
                <a:solidFill>
                  <a:schemeClr val="accent1"/>
                </a:solidFill>
              </a:rPr>
              <a:t>Поперечной осью</a:t>
            </a:r>
            <a:r>
              <a:rPr lang="ru-RU" sz="2800" dirty="0"/>
              <a:t> называется направление, перпендикулярное главной оси. Вдоль этой оси работают «вертикальные» выравнивания.</a:t>
            </a:r>
          </a:p>
        </p:txBody>
      </p:sp>
    </p:spTree>
    <p:extLst>
      <p:ext uri="{BB962C8B-B14F-4D97-AF65-F5344CB8AC3E}">
        <p14:creationId xmlns:p14="http://schemas.microsoft.com/office/powerpoint/2010/main" val="30280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Главная и поперечная оси</a:t>
            </a:r>
            <a:endParaRPr lang="ru-RU" dirty="0"/>
          </a:p>
        </p:txBody>
      </p:sp>
      <p:pic>
        <p:nvPicPr>
          <p:cNvPr id="6" name="Picture 2" descr="Поперечная ось во флексбоксе"/>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081" y="2281689"/>
            <a:ext cx="8811094" cy="368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819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устроено?</a:t>
            </a:r>
            <a:endParaRPr lang="ru-RU" dirty="0"/>
          </a:p>
        </p:txBody>
      </p:sp>
      <p:sp>
        <p:nvSpPr>
          <p:cNvPr id="3" name="Объект 2"/>
          <p:cNvSpPr>
            <a:spLocks noGrp="1"/>
          </p:cNvSpPr>
          <p:nvPr>
            <p:ph idx="1"/>
          </p:nvPr>
        </p:nvSpPr>
        <p:spPr>
          <a:xfrm>
            <a:off x="768096" y="2084832"/>
            <a:ext cx="1268521" cy="326402"/>
          </a:xfrm>
        </p:spPr>
        <p:txBody>
          <a:bodyPr>
            <a:normAutofit fontScale="92500" lnSpcReduction="10000"/>
          </a:bodyPr>
          <a:lstStyle/>
          <a:p>
            <a:r>
              <a:rPr lang="ru-RU" dirty="0" smtClean="0"/>
              <a:t>Пример</a:t>
            </a:r>
            <a:endParaRPr lang="ru-RU" dirty="0"/>
          </a:p>
        </p:txBody>
      </p:sp>
      <p:pic>
        <p:nvPicPr>
          <p:cNvPr id="10242" name="Picture 2" descr="https://miro.medium.com/max/1050/1*vhWotmDxrvb21nyzckquS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32666" y="2673894"/>
            <a:ext cx="7492134" cy="323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12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Главная ось</a:t>
            </a:r>
            <a:endParaRPr lang="ru-RU" dirty="0"/>
          </a:p>
        </p:txBody>
      </p:sp>
      <p:sp>
        <p:nvSpPr>
          <p:cNvPr id="3" name="Объект 2"/>
          <p:cNvSpPr>
            <a:spLocks noGrp="1"/>
          </p:cNvSpPr>
          <p:nvPr>
            <p:ph idx="1"/>
          </p:nvPr>
        </p:nvSpPr>
        <p:spPr>
          <a:xfrm>
            <a:off x="768096" y="1857676"/>
            <a:ext cx="8264392" cy="4451684"/>
          </a:xfrm>
        </p:spPr>
        <p:txBody>
          <a:bodyPr>
            <a:noAutofit/>
          </a:bodyPr>
          <a:lstStyle/>
          <a:p>
            <a:r>
              <a:rPr lang="ru-RU" sz="2600" dirty="0"/>
              <a:t>По умолчанию главная ось направлена слева направо, но её можно разворачивать во всех направлениях с помощью свойства </a:t>
            </a:r>
            <a:r>
              <a:rPr lang="ru-RU" sz="2600" dirty="0" err="1"/>
              <a:t>flex-direction</a:t>
            </a:r>
            <a:r>
              <a:rPr lang="ru-RU" sz="2600" dirty="0"/>
              <a:t>, которое задаётся для </a:t>
            </a:r>
            <a:r>
              <a:rPr lang="ru-RU" sz="2600" dirty="0" err="1"/>
              <a:t>флекс</a:t>
            </a:r>
            <a:r>
              <a:rPr lang="ru-RU" sz="2600" dirty="0"/>
              <a:t>-контейнера. Значения свойства:</a:t>
            </a:r>
          </a:p>
          <a:p>
            <a:pPr marL="452438" indent="-452438">
              <a:buFont typeface="Arial" panose="020B0604020202020204" pitchFamily="34" charset="0"/>
              <a:buChar char="•"/>
            </a:pPr>
            <a:r>
              <a:rPr lang="ru-RU" sz="2600" dirty="0" smtClean="0"/>
              <a:t>Значение </a:t>
            </a:r>
            <a:r>
              <a:rPr lang="ru-RU" sz="2600" dirty="0"/>
              <a:t>по умолчанию </a:t>
            </a:r>
            <a:r>
              <a:rPr lang="ru-RU" sz="2600" b="1" dirty="0" err="1"/>
              <a:t>row</a:t>
            </a:r>
            <a:r>
              <a:rPr lang="ru-RU" sz="2600" dirty="0"/>
              <a:t> — главная ось направлена слева направо.</a:t>
            </a:r>
          </a:p>
          <a:p>
            <a:pPr marL="452438" indent="-452438">
              <a:buFont typeface="Arial" panose="020B0604020202020204" pitchFamily="34" charset="0"/>
              <a:buChar char="•"/>
            </a:pPr>
            <a:r>
              <a:rPr lang="ru-RU" sz="2600" b="1" dirty="0" err="1"/>
              <a:t>column</a:t>
            </a:r>
            <a:r>
              <a:rPr lang="ru-RU" sz="2600" dirty="0"/>
              <a:t> — главная ось направлена сверху вниз.</a:t>
            </a:r>
          </a:p>
          <a:p>
            <a:pPr marL="452438" indent="-452438">
              <a:buFont typeface="Arial" panose="020B0604020202020204" pitchFamily="34" charset="0"/>
              <a:buChar char="•"/>
            </a:pPr>
            <a:r>
              <a:rPr lang="ru-RU" sz="2600" b="1" dirty="0" err="1"/>
              <a:t>row-reverse</a:t>
            </a:r>
            <a:r>
              <a:rPr lang="ru-RU" sz="2600" dirty="0"/>
              <a:t> — главная ось направлена справа налево.</a:t>
            </a:r>
          </a:p>
          <a:p>
            <a:pPr marL="452438" indent="-452438">
              <a:buFont typeface="Arial" panose="020B0604020202020204" pitchFamily="34" charset="0"/>
              <a:buChar char="•"/>
            </a:pPr>
            <a:r>
              <a:rPr lang="ru-RU" sz="2600" b="1" dirty="0" err="1"/>
              <a:t>column-reverse</a:t>
            </a:r>
            <a:r>
              <a:rPr lang="ru-RU" sz="2600" dirty="0"/>
              <a:t> — главная ось направлена снизу вверх.</a:t>
            </a:r>
          </a:p>
        </p:txBody>
      </p:sp>
    </p:spTree>
    <p:extLst>
      <p:ext uri="{BB962C8B-B14F-4D97-AF65-F5344CB8AC3E}">
        <p14:creationId xmlns:p14="http://schemas.microsoft.com/office/powerpoint/2010/main" val="2708791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устроено?</a:t>
            </a:r>
            <a:endParaRPr lang="ru-RU" dirty="0"/>
          </a:p>
        </p:txBody>
      </p:sp>
      <p:pic>
        <p:nvPicPr>
          <p:cNvPr id="11266" name="Picture 2" descr="https://miro.medium.com/max/1050/1*sOx7nR_sIsvACauk4EDV9w.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350" y="2724354"/>
            <a:ext cx="7289800" cy="314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13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устроено?</a:t>
            </a:r>
            <a:endParaRPr lang="ru-RU" dirty="0"/>
          </a:p>
        </p:txBody>
      </p:sp>
      <p:pic>
        <p:nvPicPr>
          <p:cNvPr id="12292" name="Picture 4" descr="https://miro.medium.com/max/1050/1*BzkXEkxmRUTxW__TwNCg_A.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350" y="2724354"/>
            <a:ext cx="7289800" cy="314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9783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Поперечная ось</a:t>
            </a:r>
            <a:endParaRPr lang="ru-RU" dirty="0"/>
          </a:p>
        </p:txBody>
      </p:sp>
      <p:sp>
        <p:nvSpPr>
          <p:cNvPr id="3" name="Объект 2"/>
          <p:cNvSpPr>
            <a:spLocks noGrp="1"/>
          </p:cNvSpPr>
          <p:nvPr>
            <p:ph idx="1"/>
          </p:nvPr>
        </p:nvSpPr>
        <p:spPr>
          <a:xfrm>
            <a:off x="768096" y="2084832"/>
            <a:ext cx="7290055" cy="4224528"/>
          </a:xfrm>
        </p:spPr>
        <p:txBody>
          <a:bodyPr>
            <a:noAutofit/>
          </a:bodyPr>
          <a:lstStyle/>
          <a:p>
            <a:r>
              <a:rPr lang="ru-RU" sz="2800" dirty="0"/>
              <a:t>Поперечная ось всегда перпендикулярна главной оси и поворачивается вместе с ней:</a:t>
            </a:r>
          </a:p>
          <a:p>
            <a:pPr marL="452438" indent="-452438">
              <a:buFont typeface="Arial" panose="020B0604020202020204" pitchFamily="34" charset="0"/>
              <a:buChar char="•"/>
            </a:pPr>
            <a:r>
              <a:rPr lang="ru-RU" sz="2800" dirty="0"/>
              <a:t>Если главная ось направлена горизонтально, то поперечная ось смотрит вниз.</a:t>
            </a:r>
          </a:p>
          <a:p>
            <a:pPr marL="452438" indent="-452438">
              <a:buFont typeface="Arial" panose="020B0604020202020204" pitchFamily="34" charset="0"/>
              <a:buChar char="•"/>
            </a:pPr>
            <a:r>
              <a:rPr lang="ru-RU" sz="2800" dirty="0"/>
              <a:t>Если главная ось направлена вертикально, то поперечная ось смотрит направо.</a:t>
            </a:r>
          </a:p>
          <a:p>
            <a:r>
              <a:rPr lang="ru-RU" sz="2800" dirty="0"/>
              <a:t>Таким образом, поперечная ось никогда не смотрит вверх или влево, и свойства для поворота поперечной оси нет.</a:t>
            </a:r>
          </a:p>
        </p:txBody>
      </p:sp>
    </p:spTree>
    <p:extLst>
      <p:ext uri="{BB962C8B-B14F-4D97-AF65-F5344CB8AC3E}">
        <p14:creationId xmlns:p14="http://schemas.microsoft.com/office/powerpoint/2010/main" val="20068481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8096" y="585216"/>
            <a:ext cx="7290054" cy="1079955"/>
          </a:xfrm>
        </p:spPr>
        <p:txBody>
          <a:bodyPr>
            <a:normAutofit/>
          </a:bodyPr>
          <a:lstStyle/>
          <a:p>
            <a:r>
              <a:rPr lang="ru-RU" sz="3200" b="1" dirty="0"/>
              <a:t>Распределение </a:t>
            </a:r>
            <a:r>
              <a:rPr lang="ru-RU" sz="3200" b="1" dirty="0" err="1"/>
              <a:t>флекс</a:t>
            </a:r>
            <a:r>
              <a:rPr lang="ru-RU" sz="3200" b="1" dirty="0"/>
              <a:t>-элементов</a:t>
            </a:r>
          </a:p>
        </p:txBody>
      </p:sp>
      <p:sp>
        <p:nvSpPr>
          <p:cNvPr id="3" name="Объект 2"/>
          <p:cNvSpPr>
            <a:spLocks noGrp="1"/>
          </p:cNvSpPr>
          <p:nvPr>
            <p:ph idx="1"/>
          </p:nvPr>
        </p:nvSpPr>
        <p:spPr>
          <a:xfrm>
            <a:off x="768096" y="1540042"/>
            <a:ext cx="7577007" cy="5197642"/>
          </a:xfrm>
        </p:spPr>
        <p:txBody>
          <a:bodyPr>
            <a:normAutofit fontScale="92500" lnSpcReduction="10000"/>
          </a:bodyPr>
          <a:lstStyle/>
          <a:p>
            <a:r>
              <a:rPr lang="ru-RU" i="1" dirty="0"/>
              <a:t>Выравнивание по главной оси</a:t>
            </a:r>
          </a:p>
          <a:p>
            <a:r>
              <a:rPr lang="ru-RU" dirty="0" smtClean="0"/>
              <a:t>CSS-свойство</a:t>
            </a:r>
            <a:r>
              <a:rPr lang="ru-RU" b="1" dirty="0" smtClean="0"/>
              <a:t> </a:t>
            </a:r>
            <a:r>
              <a:rPr lang="ru-RU" b="1" dirty="0" err="1"/>
              <a:t>justify-content</a:t>
            </a:r>
            <a:r>
              <a:rPr lang="ru-RU" b="1" dirty="0"/>
              <a:t> </a:t>
            </a:r>
            <a:r>
              <a:rPr lang="ru-RU" dirty="0"/>
              <a:t>определяет то, как будут выровнены элементы вдоль главной оси. Доступные значения </a:t>
            </a:r>
            <a:r>
              <a:rPr lang="ru-RU" dirty="0" err="1"/>
              <a:t>justify-content</a:t>
            </a:r>
            <a:r>
              <a:rPr lang="ru-RU" dirty="0"/>
              <a:t>:</a:t>
            </a:r>
          </a:p>
          <a:p>
            <a:pPr marL="269875" indent="-269875">
              <a:buFont typeface="Arial" panose="020B0604020202020204" pitchFamily="34" charset="0"/>
              <a:buChar char="•"/>
            </a:pPr>
            <a:r>
              <a:rPr lang="ru-RU" dirty="0" smtClean="0"/>
              <a:t>Значение </a:t>
            </a:r>
            <a:r>
              <a:rPr lang="ru-RU" dirty="0"/>
              <a:t>по умолчанию </a:t>
            </a:r>
            <a:r>
              <a:rPr lang="ru-RU" b="1" dirty="0" err="1"/>
              <a:t>flex-start</a:t>
            </a:r>
            <a:r>
              <a:rPr lang="ru-RU" b="1" dirty="0"/>
              <a:t> </a:t>
            </a:r>
            <a:r>
              <a:rPr lang="ru-RU" dirty="0"/>
              <a:t>— элементы располагаются у начала главной оси.</a:t>
            </a:r>
          </a:p>
          <a:p>
            <a:pPr marL="269875" indent="-269875">
              <a:buFont typeface="Arial" panose="020B0604020202020204" pitchFamily="34" charset="0"/>
              <a:buChar char="•"/>
            </a:pPr>
            <a:r>
              <a:rPr lang="ru-RU" b="1" dirty="0" err="1"/>
              <a:t>flex-end</a:t>
            </a:r>
            <a:r>
              <a:rPr lang="ru-RU" b="1" dirty="0"/>
              <a:t> </a:t>
            </a:r>
            <a:r>
              <a:rPr lang="ru-RU" dirty="0"/>
              <a:t>— элементы располагаются в конце главной оси.</a:t>
            </a:r>
          </a:p>
          <a:p>
            <a:pPr marL="269875" indent="-269875">
              <a:buFont typeface="Arial" panose="020B0604020202020204" pitchFamily="34" charset="0"/>
              <a:buChar char="•"/>
            </a:pPr>
            <a:r>
              <a:rPr lang="ru-RU" b="1" dirty="0" err="1"/>
              <a:t>center</a:t>
            </a:r>
            <a:r>
              <a:rPr lang="ru-RU" dirty="0"/>
              <a:t> — элементы располагаются по центру главной оси.</a:t>
            </a:r>
          </a:p>
          <a:p>
            <a:pPr marL="269875" indent="-269875">
              <a:buFont typeface="Arial" panose="020B0604020202020204" pitchFamily="34" charset="0"/>
              <a:buChar char="•"/>
            </a:pPr>
            <a:r>
              <a:rPr lang="ru-RU" b="1" dirty="0" err="1"/>
              <a:t>space-between</a:t>
            </a:r>
            <a:r>
              <a:rPr lang="ru-RU" dirty="0"/>
              <a:t> — элементы располагаются так, что расстояния между соседними одинаковые, а между элементами и краями </a:t>
            </a:r>
            <a:r>
              <a:rPr lang="ru-RU" dirty="0" err="1"/>
              <a:t>флекс</a:t>
            </a:r>
            <a:r>
              <a:rPr lang="ru-RU" dirty="0"/>
              <a:t>-контейнера отступов нет.</a:t>
            </a:r>
          </a:p>
          <a:p>
            <a:pPr marL="269875" indent="-269875">
              <a:buFont typeface="Arial" panose="020B0604020202020204" pitchFamily="34" charset="0"/>
              <a:buChar char="•"/>
            </a:pPr>
            <a:r>
              <a:rPr lang="ru-RU" b="1" dirty="0" err="1"/>
              <a:t>space-around</a:t>
            </a:r>
            <a:r>
              <a:rPr lang="ru-RU" dirty="0"/>
              <a:t> — элементы располагаются так, что расстояния между соседними одинаковые, а между элементами и краями </a:t>
            </a:r>
            <a:r>
              <a:rPr lang="ru-RU" dirty="0" err="1"/>
              <a:t>флекс</a:t>
            </a:r>
            <a:r>
              <a:rPr lang="ru-RU" dirty="0"/>
              <a:t>-контейнера есть отступ, равный половине расстояния между соседними элементами.</a:t>
            </a:r>
          </a:p>
          <a:p>
            <a:pPr marL="269875" indent="-269875">
              <a:buFont typeface="Arial" panose="020B0604020202020204" pitchFamily="34" charset="0"/>
              <a:buChar char="•"/>
            </a:pPr>
            <a:r>
              <a:rPr lang="ru-RU" b="1" dirty="0" err="1"/>
              <a:t>space-evenly</a:t>
            </a:r>
            <a:r>
              <a:rPr lang="ru-RU" dirty="0"/>
              <a:t> — расстояния между соседними элементами и краями </a:t>
            </a:r>
            <a:r>
              <a:rPr lang="ru-RU" dirty="0" err="1"/>
              <a:t>флекс</a:t>
            </a:r>
            <a:r>
              <a:rPr lang="ru-RU" dirty="0"/>
              <a:t>-контейнера одинаковые.</a:t>
            </a:r>
          </a:p>
        </p:txBody>
      </p:sp>
    </p:spTree>
    <p:extLst>
      <p:ext uri="{BB962C8B-B14F-4D97-AF65-F5344CB8AC3E}">
        <p14:creationId xmlns:p14="http://schemas.microsoft.com/office/powerpoint/2010/main" val="36005522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Cascading</a:t>
            </a:r>
            <a:r>
              <a:rPr lang="ru-RU" dirty="0"/>
              <a:t> </a:t>
            </a:r>
            <a:r>
              <a:rPr lang="ru-RU" dirty="0" err="1"/>
              <a:t>Style</a:t>
            </a:r>
            <a:r>
              <a:rPr lang="ru-RU" dirty="0"/>
              <a:t> </a:t>
            </a:r>
            <a:r>
              <a:rPr lang="ru-RU" dirty="0" err="1" smtClean="0"/>
              <a:t>Sheets</a:t>
            </a:r>
            <a:r>
              <a:rPr lang="en-US" dirty="0" smtClean="0"/>
              <a:t>(CSS)</a:t>
            </a:r>
            <a:endParaRPr lang="ru-RU" dirty="0"/>
          </a:p>
        </p:txBody>
      </p:sp>
      <p:sp>
        <p:nvSpPr>
          <p:cNvPr id="3" name="Объект 2"/>
          <p:cNvSpPr>
            <a:spLocks noGrp="1"/>
          </p:cNvSpPr>
          <p:nvPr>
            <p:ph idx="1"/>
          </p:nvPr>
        </p:nvSpPr>
        <p:spPr>
          <a:xfrm>
            <a:off x="768097" y="2286000"/>
            <a:ext cx="7290054" cy="4023360"/>
          </a:xfrm>
        </p:spPr>
        <p:txBody>
          <a:bodyPr>
            <a:normAutofit/>
          </a:bodyPr>
          <a:lstStyle/>
          <a:p>
            <a:r>
              <a:rPr lang="ru-RU" sz="3200" dirty="0"/>
              <a:t>CSS (англ. </a:t>
            </a:r>
            <a:r>
              <a:rPr lang="ru-RU" sz="3200" b="1" dirty="0" err="1">
                <a:solidFill>
                  <a:schemeClr val="accent1"/>
                </a:solidFill>
              </a:rPr>
              <a:t>Cascading</a:t>
            </a:r>
            <a:r>
              <a:rPr lang="ru-RU" sz="3200" b="1" dirty="0">
                <a:solidFill>
                  <a:schemeClr val="accent1"/>
                </a:solidFill>
              </a:rPr>
              <a:t> </a:t>
            </a:r>
            <a:r>
              <a:rPr lang="ru-RU" sz="3200" b="1" dirty="0" err="1">
                <a:solidFill>
                  <a:schemeClr val="accent1"/>
                </a:solidFill>
              </a:rPr>
              <a:t>Style</a:t>
            </a:r>
            <a:r>
              <a:rPr lang="ru-RU" sz="3200" b="1" dirty="0">
                <a:solidFill>
                  <a:schemeClr val="accent1"/>
                </a:solidFill>
              </a:rPr>
              <a:t> </a:t>
            </a:r>
            <a:r>
              <a:rPr lang="ru-RU" sz="3200" b="1" dirty="0" err="1">
                <a:solidFill>
                  <a:schemeClr val="accent1"/>
                </a:solidFill>
              </a:rPr>
              <a:t>Sheets</a:t>
            </a:r>
            <a:r>
              <a:rPr lang="ru-RU" sz="3200" b="1" dirty="0">
                <a:solidFill>
                  <a:schemeClr val="accent1"/>
                </a:solidFill>
              </a:rPr>
              <a:t> </a:t>
            </a:r>
            <a:r>
              <a:rPr lang="ru-RU" sz="3200" dirty="0"/>
              <a:t>— каскадные таблицы стилей) — формальный язык описания внешнего вида документа, который написан с использованием языка разметки HTML. </a:t>
            </a:r>
            <a:endParaRPr lang="en-US" sz="3200" dirty="0" smtClean="0"/>
          </a:p>
          <a:p>
            <a:r>
              <a:rPr lang="ru-RU" sz="3200" dirty="0" smtClean="0"/>
              <a:t>Подготовкой </a:t>
            </a:r>
            <a:r>
              <a:rPr lang="ru-RU" sz="3200" dirty="0"/>
              <a:t>и выпуском спецификации занимается консорциум W3C - </a:t>
            </a:r>
            <a:r>
              <a:rPr lang="ru-RU" sz="3200" dirty="0">
                <a:hlinkClick r:id="rId2"/>
              </a:rPr>
              <a:t>http://www.w3.org/Style/CSS</a:t>
            </a:r>
            <a:r>
              <a:rPr lang="ru-RU" sz="3200" dirty="0" smtClean="0">
                <a:hlinkClick r:id="rId2"/>
              </a:rPr>
              <a:t>/</a:t>
            </a:r>
            <a:endParaRPr lang="ru-RU" sz="3200" dirty="0" smtClean="0"/>
          </a:p>
          <a:p>
            <a:endParaRPr lang="ru-RU" sz="3200" dirty="0" smtClean="0"/>
          </a:p>
        </p:txBody>
      </p:sp>
    </p:spTree>
    <p:extLst>
      <p:ext uri="{BB962C8B-B14F-4D97-AF65-F5344CB8AC3E}">
        <p14:creationId xmlns:p14="http://schemas.microsoft.com/office/powerpoint/2010/main" val="23968204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работает?</a:t>
            </a:r>
            <a:endParaRPr lang="ru-RU" dirty="0"/>
          </a:p>
        </p:txBody>
      </p:sp>
      <p:pic>
        <p:nvPicPr>
          <p:cNvPr id="13314" name="Picture 2" descr="https://miro.medium.com/max/1050/1*MCBw7IstB4WKjFHzpQpcxQ.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350" y="3479959"/>
            <a:ext cx="7289800" cy="163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123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8096" y="585216"/>
            <a:ext cx="7290054" cy="1079955"/>
          </a:xfrm>
        </p:spPr>
        <p:txBody>
          <a:bodyPr>
            <a:normAutofit/>
          </a:bodyPr>
          <a:lstStyle/>
          <a:p>
            <a:r>
              <a:rPr lang="ru-RU" sz="3200" b="1" dirty="0"/>
              <a:t>Распределение </a:t>
            </a:r>
            <a:r>
              <a:rPr lang="ru-RU" sz="3200" b="1" dirty="0" err="1"/>
              <a:t>флекс</a:t>
            </a:r>
            <a:r>
              <a:rPr lang="ru-RU" sz="3200" b="1" dirty="0"/>
              <a:t>-элементов</a:t>
            </a:r>
          </a:p>
        </p:txBody>
      </p:sp>
      <p:sp>
        <p:nvSpPr>
          <p:cNvPr id="3" name="Объект 2"/>
          <p:cNvSpPr>
            <a:spLocks noGrp="1"/>
          </p:cNvSpPr>
          <p:nvPr>
            <p:ph idx="1"/>
          </p:nvPr>
        </p:nvSpPr>
        <p:spPr>
          <a:xfrm>
            <a:off x="768096" y="1540042"/>
            <a:ext cx="7577007" cy="5197642"/>
          </a:xfrm>
        </p:spPr>
        <p:txBody>
          <a:bodyPr>
            <a:normAutofit/>
          </a:bodyPr>
          <a:lstStyle/>
          <a:p>
            <a:r>
              <a:rPr lang="ru-RU" i="1" dirty="0"/>
              <a:t>Выравнивание по поперечной оси</a:t>
            </a:r>
          </a:p>
          <a:p>
            <a:r>
              <a:rPr lang="ru-RU" dirty="0" smtClean="0"/>
              <a:t>CSS-свойство</a:t>
            </a:r>
            <a:r>
              <a:rPr lang="ru-RU" b="1" dirty="0" smtClean="0"/>
              <a:t> </a:t>
            </a:r>
            <a:r>
              <a:rPr lang="ru-RU" b="1" dirty="0" err="1"/>
              <a:t>align-items</a:t>
            </a:r>
            <a:r>
              <a:rPr lang="ru-RU" b="1" dirty="0"/>
              <a:t> </a:t>
            </a:r>
            <a:r>
              <a:rPr lang="ru-RU" dirty="0"/>
              <a:t>определяет то, как будут выровнены элементы вдоль поперечной оси. Доступные значения </a:t>
            </a:r>
            <a:r>
              <a:rPr lang="ru-RU" dirty="0" err="1"/>
              <a:t>align-items</a:t>
            </a:r>
            <a:r>
              <a:rPr lang="ru-RU" dirty="0"/>
              <a:t>:</a:t>
            </a:r>
          </a:p>
          <a:p>
            <a:pPr marL="269875" indent="-269875">
              <a:buFont typeface="Arial" panose="020B0604020202020204" pitchFamily="34" charset="0"/>
              <a:buChar char="•"/>
            </a:pPr>
            <a:r>
              <a:rPr lang="ru-RU" dirty="0" smtClean="0"/>
              <a:t>Значение </a:t>
            </a:r>
            <a:r>
              <a:rPr lang="ru-RU" dirty="0"/>
              <a:t>по умолчанию </a:t>
            </a:r>
            <a:r>
              <a:rPr lang="ru-RU" b="1" dirty="0" err="1"/>
              <a:t>stretch</a:t>
            </a:r>
            <a:r>
              <a:rPr lang="ru-RU" dirty="0"/>
              <a:t> — элементы растягиваются на всю «высоту» </a:t>
            </a:r>
            <a:r>
              <a:rPr lang="ru-RU" dirty="0" err="1"/>
              <a:t>флекс</a:t>
            </a:r>
            <a:r>
              <a:rPr lang="ru-RU" dirty="0"/>
              <a:t>-контейнера.</a:t>
            </a:r>
          </a:p>
          <a:p>
            <a:pPr marL="269875" indent="-269875">
              <a:buFont typeface="Arial" panose="020B0604020202020204" pitchFamily="34" charset="0"/>
              <a:buChar char="•"/>
            </a:pPr>
            <a:r>
              <a:rPr lang="ru-RU" b="1" dirty="0" err="1"/>
              <a:t>flex-start</a:t>
            </a:r>
            <a:r>
              <a:rPr lang="ru-RU" dirty="0"/>
              <a:t> — элементы располагаются у начала поперечной оси.</a:t>
            </a:r>
          </a:p>
          <a:p>
            <a:pPr marL="269875" indent="-269875">
              <a:buFont typeface="Arial" panose="020B0604020202020204" pitchFamily="34" charset="0"/>
              <a:buChar char="•"/>
            </a:pPr>
            <a:r>
              <a:rPr lang="ru-RU" b="1" dirty="0" err="1"/>
              <a:t>flex-end</a:t>
            </a:r>
            <a:r>
              <a:rPr lang="ru-RU" dirty="0"/>
              <a:t> — элементы располагаются в конце поперечной оси.</a:t>
            </a:r>
          </a:p>
          <a:p>
            <a:pPr marL="269875" indent="-269875">
              <a:buFont typeface="Arial" panose="020B0604020202020204" pitchFamily="34" charset="0"/>
              <a:buChar char="•"/>
            </a:pPr>
            <a:r>
              <a:rPr lang="ru-RU" b="1" dirty="0" err="1"/>
              <a:t>center</a:t>
            </a:r>
            <a:r>
              <a:rPr lang="ru-RU" dirty="0"/>
              <a:t> — элементы располагаются по центру поперечной оси.</a:t>
            </a:r>
          </a:p>
          <a:p>
            <a:pPr marL="269875" indent="-269875">
              <a:buFont typeface="Arial" panose="020B0604020202020204" pitchFamily="34" charset="0"/>
              <a:buChar char="•"/>
            </a:pPr>
            <a:r>
              <a:rPr lang="ru-RU" b="1" dirty="0" err="1"/>
              <a:t>baseline</a:t>
            </a:r>
            <a:r>
              <a:rPr lang="ru-RU" dirty="0"/>
              <a:t> — элементы выравниваются по базовой линии текста внутри них.</a:t>
            </a:r>
          </a:p>
          <a:p>
            <a:r>
              <a:rPr lang="ru-RU" dirty="0"/>
              <a:t>Распределение элементов по главной оси задаётся для всего </a:t>
            </a:r>
            <a:r>
              <a:rPr lang="ru-RU" dirty="0" err="1"/>
              <a:t>флекс</a:t>
            </a:r>
            <a:r>
              <a:rPr lang="ru-RU" dirty="0"/>
              <a:t>-контейнера и на все </a:t>
            </a:r>
            <a:r>
              <a:rPr lang="ru-RU" dirty="0" err="1"/>
              <a:t>флекс</a:t>
            </a:r>
            <a:r>
              <a:rPr lang="ru-RU" dirty="0"/>
              <a:t>-элементы действует одинаково, задать какому-то элементу отличное от других распределение по главной оси нельзя.</a:t>
            </a:r>
          </a:p>
        </p:txBody>
      </p:sp>
    </p:spTree>
    <p:extLst>
      <p:ext uri="{BB962C8B-B14F-4D97-AF65-F5344CB8AC3E}">
        <p14:creationId xmlns:p14="http://schemas.microsoft.com/office/powerpoint/2010/main" val="25070918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устроено?</a:t>
            </a:r>
            <a:endParaRPr lang="ru-RU" dirty="0"/>
          </a:p>
        </p:txBody>
      </p:sp>
      <p:pic>
        <p:nvPicPr>
          <p:cNvPr id="15362" name="Picture 2" descr="https://miro.medium.com/max/1050/1*232ko9ipJEOGl0qS-kMLrQ.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350" y="2393553"/>
            <a:ext cx="7289800" cy="38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330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Как это устроено?</a:t>
            </a:r>
            <a:endParaRPr lang="ru-RU" dirty="0"/>
          </a:p>
        </p:txBody>
      </p:sp>
      <p:pic>
        <p:nvPicPr>
          <p:cNvPr id="16386" name="Picture 2" descr="https://miro.medium.com/max/1050/1*6cvHng689Wxv4nWh6EUzow.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350" y="3152594"/>
            <a:ext cx="7289800" cy="2289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4305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Порядковый номер </a:t>
            </a:r>
            <a:r>
              <a:rPr lang="ru-RU" b="1" dirty="0" err="1"/>
              <a:t>флекс</a:t>
            </a:r>
            <a:r>
              <a:rPr lang="ru-RU" b="1" dirty="0"/>
              <a:t>-элемента</a:t>
            </a:r>
          </a:p>
        </p:txBody>
      </p:sp>
      <p:sp>
        <p:nvSpPr>
          <p:cNvPr id="3" name="Объект 2"/>
          <p:cNvSpPr>
            <a:spLocks noGrp="1"/>
          </p:cNvSpPr>
          <p:nvPr>
            <p:ph idx="1"/>
          </p:nvPr>
        </p:nvSpPr>
        <p:spPr/>
        <p:txBody>
          <a:bodyPr>
            <a:noAutofit/>
          </a:bodyPr>
          <a:lstStyle/>
          <a:p>
            <a:r>
              <a:rPr lang="ru-RU" sz="2800" dirty="0"/>
              <a:t>Порядок следования </a:t>
            </a:r>
            <a:r>
              <a:rPr lang="ru-RU" sz="2800" dirty="0" err="1"/>
              <a:t>флекс</a:t>
            </a:r>
            <a:r>
              <a:rPr lang="ru-RU" sz="2800" dirty="0"/>
              <a:t>-элементов в потоке можно изменять с помощью свойства </a:t>
            </a:r>
            <a:r>
              <a:rPr lang="ru-RU" sz="2800" dirty="0" err="1"/>
              <a:t>order</a:t>
            </a:r>
            <a:r>
              <a:rPr lang="ru-RU" sz="2800" dirty="0"/>
              <a:t>, порядкового номера </a:t>
            </a:r>
            <a:r>
              <a:rPr lang="ru-RU" sz="2800" dirty="0" err="1"/>
              <a:t>флекс</a:t>
            </a:r>
            <a:r>
              <a:rPr lang="ru-RU" sz="2800" dirty="0"/>
              <a:t>-элемента, не меняя при этом HTML-код</a:t>
            </a:r>
            <a:r>
              <a:rPr lang="ru-RU" sz="2800" dirty="0" smtClean="0"/>
              <a:t>.</a:t>
            </a:r>
            <a:endParaRPr lang="ru-RU" sz="2800" dirty="0"/>
          </a:p>
          <a:p>
            <a:r>
              <a:rPr lang="ru-RU" sz="2800" dirty="0"/>
              <a:t>По умолчанию порядковый номер </a:t>
            </a:r>
            <a:r>
              <a:rPr lang="ru-RU" sz="2800" dirty="0" err="1"/>
              <a:t>флекс</a:t>
            </a:r>
            <a:r>
              <a:rPr lang="ru-RU" sz="2800" dirty="0"/>
              <a:t>-элементов равен 0, а сортировка элементов производится по возрастанию номера. Порядковый номер задаётся целым числом, положительным или отрицательным.</a:t>
            </a:r>
          </a:p>
        </p:txBody>
      </p:sp>
    </p:spTree>
    <p:extLst>
      <p:ext uri="{BB962C8B-B14F-4D97-AF65-F5344CB8AC3E}">
        <p14:creationId xmlns:p14="http://schemas.microsoft.com/office/powerpoint/2010/main" val="28092758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74" name="Text Box 2"/>
          <p:cNvSpPr txBox="1"/>
          <p:nvPr/>
        </p:nvSpPr>
        <p:spPr>
          <a:xfrm>
            <a:off x="269747" y="2149125"/>
            <a:ext cx="8604506" cy="683583"/>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endParaRPr dirty="0"/>
          </a:p>
        </p:txBody>
      </p:sp>
      <p:sp>
        <p:nvSpPr>
          <p:cNvPr id="2" name="Заголовок 1"/>
          <p:cNvSpPr>
            <a:spLocks noGrp="1"/>
          </p:cNvSpPr>
          <p:nvPr>
            <p:ph type="title"/>
          </p:nvPr>
        </p:nvSpPr>
        <p:spPr/>
        <p:txBody>
          <a:bodyPr/>
          <a:lstStyle/>
          <a:p>
            <a:r>
              <a:rPr lang="en-US" dirty="0"/>
              <a:t>CSS </a:t>
            </a:r>
            <a:r>
              <a:rPr lang="ru-RU" dirty="0"/>
              <a:t>Наследование</a:t>
            </a:r>
          </a:p>
        </p:txBody>
      </p:sp>
      <p:sp>
        <p:nvSpPr>
          <p:cNvPr id="3" name="Объект 2"/>
          <p:cNvSpPr>
            <a:spLocks noGrp="1"/>
          </p:cNvSpPr>
          <p:nvPr>
            <p:ph idx="1"/>
          </p:nvPr>
        </p:nvSpPr>
        <p:spPr/>
        <p:txBody>
          <a:bodyPr>
            <a:normAutofit/>
          </a:bodyPr>
          <a:lstStyle/>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600" dirty="0"/>
              <a:t>color:</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600" dirty="0"/>
              <a:t>font-size:</a:t>
            </a:r>
          </a:p>
          <a:p>
            <a:pPr marL="265113" indent="-265113">
              <a:lnSpc>
                <a:spcPct val="150000"/>
              </a:lnSpc>
              <a:buClr>
                <a:srgbClr val="000000"/>
              </a:buClr>
              <a:buSzPct val="70000"/>
              <a:buFont typeface="Arial"/>
              <a:buChar char="●"/>
              <a:tabLst>
                <a:tab pos="723900" algn="l"/>
                <a:tab pos="1447800" algn="l"/>
                <a:tab pos="2171700" algn="l"/>
                <a:tab pos="2895600" algn="l"/>
                <a:tab pos="3619500" algn="l"/>
                <a:tab pos="4343400" algn="l"/>
                <a:tab pos="5067300" algn="l"/>
                <a:tab pos="5791200" algn="l"/>
                <a:tab pos="6515100" algn="l"/>
                <a:tab pos="7239000" algn="l"/>
                <a:tab pos="7962900" algn="l"/>
              </a:tabLst>
              <a:defRPr sz="2400"/>
            </a:pPr>
            <a:r>
              <a:rPr lang="en-US" sz="3600" dirty="0"/>
              <a:t>letter-spacing:</a:t>
            </a:r>
          </a:p>
          <a:p>
            <a:endParaRPr lang="ru-RU" sz="3200" dirty="0"/>
          </a:p>
        </p:txBody>
      </p:sp>
    </p:spTree>
    <p:extLst>
      <p:ext uri="{BB962C8B-B14F-4D97-AF65-F5344CB8AC3E}">
        <p14:creationId xmlns:p14="http://schemas.microsoft.com/office/powerpoint/2010/main" val="414246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86" name="index.html"/>
          <p:cNvSpPr txBox="1"/>
          <p:nvPr/>
        </p:nvSpPr>
        <p:spPr>
          <a:xfrm>
            <a:off x="374725" y="2149125"/>
            <a:ext cx="92396" cy="5912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endParaRPr dirty="0"/>
          </a:p>
        </p:txBody>
      </p:sp>
      <p:sp>
        <p:nvSpPr>
          <p:cNvPr id="2" name="Заголовок 1"/>
          <p:cNvSpPr>
            <a:spLocks noGrp="1"/>
          </p:cNvSpPr>
          <p:nvPr>
            <p:ph type="title"/>
          </p:nvPr>
        </p:nvSpPr>
        <p:spPr/>
        <p:txBody>
          <a:bodyPr/>
          <a:lstStyle/>
          <a:p>
            <a:r>
              <a:rPr lang="ru-RU" dirty="0"/>
              <a:t>Содержимое сайта</a:t>
            </a:r>
          </a:p>
        </p:txBody>
      </p:sp>
      <p:sp>
        <p:nvSpPr>
          <p:cNvPr id="3" name="Объект 2"/>
          <p:cNvSpPr>
            <a:spLocks noGrp="1"/>
          </p:cNvSpPr>
          <p:nvPr>
            <p:ph idx="1"/>
          </p:nvPr>
        </p:nvSpPr>
        <p:spPr/>
        <p:txBody>
          <a:bodyPr/>
          <a:lstStyle/>
          <a:p>
            <a:r>
              <a:rPr lang="en-US" dirty="0"/>
              <a:t>index.html</a:t>
            </a:r>
          </a:p>
          <a:p>
            <a:endParaRPr lang="ru-RU" dirty="0"/>
          </a:p>
        </p:txBody>
      </p:sp>
    </p:spTree>
    <p:extLst>
      <p:ext uri="{BB962C8B-B14F-4D97-AF65-F5344CB8AC3E}">
        <p14:creationId xmlns:p14="http://schemas.microsoft.com/office/powerpoint/2010/main" val="622783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89" name="index.html"/>
          <p:cNvSpPr txBox="1"/>
          <p:nvPr/>
        </p:nvSpPr>
        <p:spPr>
          <a:xfrm>
            <a:off x="374725" y="2149125"/>
            <a:ext cx="1588553"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r>
              <a:rPr dirty="0"/>
              <a:t>index.html</a:t>
            </a:r>
          </a:p>
        </p:txBody>
      </p:sp>
      <p:sp>
        <p:nvSpPr>
          <p:cNvPr id="190" name="style.css"/>
          <p:cNvSpPr txBox="1"/>
          <p:nvPr/>
        </p:nvSpPr>
        <p:spPr>
          <a:xfrm>
            <a:off x="2583917" y="2149125"/>
            <a:ext cx="1264405"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r>
              <a:t>style.css</a:t>
            </a:r>
          </a:p>
        </p:txBody>
      </p:sp>
      <p:sp>
        <p:nvSpPr>
          <p:cNvPr id="191" name="script.js"/>
          <p:cNvSpPr txBox="1"/>
          <p:nvPr/>
        </p:nvSpPr>
        <p:spPr>
          <a:xfrm>
            <a:off x="4468962" y="2149125"/>
            <a:ext cx="1221542" cy="447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r>
              <a:t>script.js</a:t>
            </a:r>
          </a:p>
        </p:txBody>
      </p:sp>
      <p:sp>
        <p:nvSpPr>
          <p:cNvPr id="2" name="Заголовок 1"/>
          <p:cNvSpPr>
            <a:spLocks noGrp="1"/>
          </p:cNvSpPr>
          <p:nvPr>
            <p:ph type="title"/>
          </p:nvPr>
        </p:nvSpPr>
        <p:spPr/>
        <p:txBody>
          <a:bodyPr/>
          <a:lstStyle/>
          <a:p>
            <a:r>
              <a:rPr lang="ru-RU" dirty="0"/>
              <a:t>Содержимое </a:t>
            </a:r>
            <a:r>
              <a:rPr lang="ru-RU" dirty="0" smtClean="0"/>
              <a:t>сайта</a:t>
            </a:r>
            <a:endParaRPr lang="ru-RU" dirty="0"/>
          </a:p>
        </p:txBody>
      </p:sp>
    </p:spTree>
    <p:extLst>
      <p:ext uri="{BB962C8B-B14F-4D97-AF65-F5344CB8AC3E}">
        <p14:creationId xmlns:p14="http://schemas.microsoft.com/office/powerpoint/2010/main" val="121590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94" name="index.html"/>
          <p:cNvSpPr txBox="1"/>
          <p:nvPr/>
        </p:nvSpPr>
        <p:spPr>
          <a:xfrm>
            <a:off x="374725" y="2149125"/>
            <a:ext cx="1680380" cy="980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r>
              <a:t>index.html</a:t>
            </a:r>
          </a:p>
        </p:txBody>
      </p:sp>
      <p:sp>
        <p:nvSpPr>
          <p:cNvPr id="195" name="main.css…"/>
          <p:cNvSpPr txBox="1"/>
          <p:nvPr/>
        </p:nvSpPr>
        <p:spPr>
          <a:xfrm>
            <a:off x="2507702" y="2149125"/>
            <a:ext cx="1541672" cy="204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50000"/>
              </a:lnSpc>
              <a:defRPr sz="2400"/>
            </a:pPr>
            <a:r>
              <a:t>main.css</a:t>
            </a:r>
          </a:p>
          <a:p>
            <a:pPr>
              <a:lnSpc>
                <a:spcPct val="150000"/>
              </a:lnSpc>
              <a:defRPr sz="2400"/>
            </a:pPr>
            <a:r>
              <a:t>menu.css</a:t>
            </a:r>
          </a:p>
          <a:p>
            <a:pPr>
              <a:lnSpc>
                <a:spcPct val="150000"/>
              </a:lnSpc>
              <a:defRPr sz="2400"/>
            </a:pPr>
            <a:r>
              <a:t>media.css</a:t>
            </a:r>
          </a:p>
          <a:p>
            <a:pPr>
              <a:lnSpc>
                <a:spcPct val="150000"/>
              </a:lnSpc>
              <a:defRPr sz="2400"/>
            </a:pPr>
            <a:r>
              <a:t>home.css</a:t>
            </a:r>
          </a:p>
        </p:txBody>
      </p:sp>
      <p:sp>
        <p:nvSpPr>
          <p:cNvPr id="196" name="main.js…"/>
          <p:cNvSpPr txBox="1"/>
          <p:nvPr/>
        </p:nvSpPr>
        <p:spPr>
          <a:xfrm>
            <a:off x="4501972" y="2149125"/>
            <a:ext cx="1975505" cy="2580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50000"/>
              </a:lnSpc>
              <a:defRPr sz="2400"/>
            </a:pPr>
            <a:r>
              <a:t>main.js</a:t>
            </a:r>
          </a:p>
          <a:p>
            <a:pPr>
              <a:lnSpc>
                <a:spcPct val="150000"/>
              </a:lnSpc>
              <a:defRPr sz="2400"/>
            </a:pPr>
            <a:r>
              <a:t>menu.js</a:t>
            </a:r>
          </a:p>
          <a:p>
            <a:pPr>
              <a:lnSpc>
                <a:spcPct val="150000"/>
              </a:lnSpc>
              <a:defRPr sz="2400"/>
            </a:pPr>
            <a:r>
              <a:t>gallery.js</a:t>
            </a:r>
          </a:p>
          <a:p>
            <a:pPr>
              <a:lnSpc>
                <a:spcPct val="150000"/>
              </a:lnSpc>
              <a:defRPr sz="2400"/>
            </a:pPr>
            <a:r>
              <a:t>bootstrap.js</a:t>
            </a:r>
          </a:p>
          <a:p>
            <a:pPr>
              <a:lnSpc>
                <a:spcPct val="150000"/>
              </a:lnSpc>
              <a:defRPr sz="2400"/>
            </a:pPr>
            <a:r>
              <a:t>simplePage.js</a:t>
            </a:r>
          </a:p>
        </p:txBody>
      </p:sp>
      <p:sp>
        <p:nvSpPr>
          <p:cNvPr id="2" name="Заголовок 1"/>
          <p:cNvSpPr>
            <a:spLocks noGrp="1"/>
          </p:cNvSpPr>
          <p:nvPr>
            <p:ph type="title"/>
          </p:nvPr>
        </p:nvSpPr>
        <p:spPr/>
        <p:txBody>
          <a:bodyPr/>
          <a:lstStyle/>
          <a:p>
            <a:r>
              <a:rPr lang="ru-RU" dirty="0"/>
              <a:t>Содержимое сайта</a:t>
            </a:r>
          </a:p>
        </p:txBody>
      </p:sp>
    </p:spTree>
    <p:extLst>
      <p:ext uri="{BB962C8B-B14F-4D97-AF65-F5344CB8AC3E}">
        <p14:creationId xmlns:p14="http://schemas.microsoft.com/office/powerpoint/2010/main" val="40347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ext Box 1"/>
          <p:cNvSpPr txBox="1"/>
          <p:nvPr/>
        </p:nvSpPr>
        <p:spPr>
          <a:xfrm>
            <a:off x="256031" y="1054100"/>
            <a:ext cx="8659370" cy="677106"/>
          </a:xfrm>
          <a:prstGeom prst="rect">
            <a:avLst/>
          </a:prstGeom>
          <a:ln w="12700">
            <a:miter lim="400000"/>
          </a:ln>
          <a:extLst>
            <a:ext uri="{C572A759-6A51-4108-AA02-DFA0A04FC94B}">
              <ma14:wrappingTextBoxFlag xmlns:ma14="http://schemas.microsoft.com/office/mac/drawingml/2011/main" xmlns="" val="1"/>
            </a:ext>
          </a:extLst>
        </p:spPr>
        <p:txBody>
          <a:bodyPr tIns="91439" bIns="9143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3200" b="1">
                <a:solidFill>
                  <a:srgbClr val="FF0000"/>
                </a:solidFill>
              </a:defRPr>
            </a:lvl1pPr>
          </a:lstStyle>
          <a:p>
            <a:endParaRPr dirty="0"/>
          </a:p>
        </p:txBody>
      </p:sp>
      <p:sp>
        <p:nvSpPr>
          <p:cNvPr id="199" name="index.html"/>
          <p:cNvSpPr txBox="1"/>
          <p:nvPr/>
        </p:nvSpPr>
        <p:spPr>
          <a:xfrm>
            <a:off x="374725" y="2149125"/>
            <a:ext cx="1680380" cy="980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nSpc>
                <a:spcPct val="150000"/>
              </a:lnSpc>
              <a:defRPr sz="2400"/>
            </a:lvl1pPr>
          </a:lstStyle>
          <a:p>
            <a:r>
              <a:t>index.html</a:t>
            </a:r>
          </a:p>
        </p:txBody>
      </p:sp>
      <p:sp>
        <p:nvSpPr>
          <p:cNvPr id="200" name="main.css…"/>
          <p:cNvSpPr txBox="1"/>
          <p:nvPr/>
        </p:nvSpPr>
        <p:spPr>
          <a:xfrm>
            <a:off x="2507702" y="2149125"/>
            <a:ext cx="1541672" cy="2047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50000"/>
              </a:lnSpc>
              <a:defRPr sz="2400"/>
            </a:pPr>
            <a:r>
              <a:t>main.css</a:t>
            </a:r>
          </a:p>
          <a:p>
            <a:pPr>
              <a:lnSpc>
                <a:spcPct val="150000"/>
              </a:lnSpc>
              <a:defRPr sz="2400"/>
            </a:pPr>
            <a:r>
              <a:t>menu.css</a:t>
            </a:r>
          </a:p>
          <a:p>
            <a:pPr>
              <a:lnSpc>
                <a:spcPct val="150000"/>
              </a:lnSpc>
              <a:defRPr sz="2400"/>
            </a:pPr>
            <a:r>
              <a:t>media.css</a:t>
            </a:r>
          </a:p>
          <a:p>
            <a:pPr>
              <a:lnSpc>
                <a:spcPct val="150000"/>
              </a:lnSpc>
              <a:defRPr sz="2400"/>
            </a:pPr>
            <a:r>
              <a:t>home.css</a:t>
            </a:r>
          </a:p>
        </p:txBody>
      </p:sp>
      <p:sp>
        <p:nvSpPr>
          <p:cNvPr id="201" name="main.js…"/>
          <p:cNvSpPr txBox="1"/>
          <p:nvPr/>
        </p:nvSpPr>
        <p:spPr>
          <a:xfrm>
            <a:off x="4501972" y="2149125"/>
            <a:ext cx="1975505" cy="25806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50000"/>
              </a:lnSpc>
              <a:defRPr sz="2400"/>
            </a:pPr>
            <a:r>
              <a:t>main.js</a:t>
            </a:r>
          </a:p>
          <a:p>
            <a:pPr>
              <a:lnSpc>
                <a:spcPct val="150000"/>
              </a:lnSpc>
              <a:defRPr sz="2400"/>
            </a:pPr>
            <a:r>
              <a:t>menu.js</a:t>
            </a:r>
          </a:p>
          <a:p>
            <a:pPr>
              <a:lnSpc>
                <a:spcPct val="150000"/>
              </a:lnSpc>
              <a:defRPr sz="2400"/>
            </a:pPr>
            <a:r>
              <a:t>gallery.js</a:t>
            </a:r>
          </a:p>
          <a:p>
            <a:pPr>
              <a:lnSpc>
                <a:spcPct val="150000"/>
              </a:lnSpc>
              <a:defRPr sz="2400"/>
            </a:pPr>
            <a:r>
              <a:t>bootstrap.js</a:t>
            </a:r>
          </a:p>
          <a:p>
            <a:pPr>
              <a:lnSpc>
                <a:spcPct val="150000"/>
              </a:lnSpc>
              <a:defRPr sz="2400"/>
            </a:pPr>
            <a:r>
              <a:t>simplePage.js</a:t>
            </a:r>
          </a:p>
        </p:txBody>
      </p:sp>
      <p:sp>
        <p:nvSpPr>
          <p:cNvPr id="202" name="logo.svg…"/>
          <p:cNvSpPr txBox="1"/>
          <p:nvPr/>
        </p:nvSpPr>
        <p:spPr>
          <a:xfrm>
            <a:off x="6786066" y="2149125"/>
            <a:ext cx="1637517" cy="3114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nSpc>
                <a:spcPct val="150000"/>
              </a:lnSpc>
              <a:defRPr sz="2400"/>
            </a:pPr>
            <a:r>
              <a:t>logo.svg</a:t>
            </a:r>
          </a:p>
          <a:p>
            <a:pPr>
              <a:lnSpc>
                <a:spcPct val="150000"/>
              </a:lnSpc>
              <a:defRPr sz="2400"/>
            </a:pPr>
            <a:r>
              <a:t>hello.jpg</a:t>
            </a:r>
          </a:p>
          <a:p>
            <a:pPr>
              <a:lnSpc>
                <a:spcPct val="150000"/>
              </a:lnSpc>
              <a:defRPr sz="2400"/>
            </a:pPr>
            <a:r>
              <a:t>image.png</a:t>
            </a:r>
          </a:p>
          <a:p>
            <a:pPr>
              <a:lnSpc>
                <a:spcPct val="150000"/>
              </a:lnSpc>
              <a:defRPr sz="2400"/>
            </a:pPr>
            <a:r>
              <a:t>video.mp4</a:t>
            </a:r>
          </a:p>
          <a:p>
            <a:pPr>
              <a:lnSpc>
                <a:spcPct val="150000"/>
              </a:lnSpc>
              <a:defRPr sz="2400"/>
            </a:pPr>
            <a:r>
              <a:t>audio.mp3</a:t>
            </a:r>
          </a:p>
          <a:p>
            <a:pPr>
              <a:lnSpc>
                <a:spcPct val="150000"/>
              </a:lnSpc>
              <a:defRPr sz="2400"/>
            </a:pPr>
            <a:r>
              <a:t>и другие…</a:t>
            </a:r>
          </a:p>
        </p:txBody>
      </p:sp>
      <p:sp>
        <p:nvSpPr>
          <p:cNvPr id="2" name="Заголовок 1"/>
          <p:cNvSpPr>
            <a:spLocks noGrp="1"/>
          </p:cNvSpPr>
          <p:nvPr>
            <p:ph type="title"/>
          </p:nvPr>
        </p:nvSpPr>
        <p:spPr/>
        <p:txBody>
          <a:bodyPr/>
          <a:lstStyle/>
          <a:p>
            <a:r>
              <a:rPr lang="ru-RU" dirty="0"/>
              <a:t>Содержимое сайта</a:t>
            </a:r>
          </a:p>
        </p:txBody>
      </p:sp>
    </p:spTree>
    <p:extLst>
      <p:ext uri="{BB962C8B-B14F-4D97-AF65-F5344CB8AC3E}">
        <p14:creationId xmlns:p14="http://schemas.microsoft.com/office/powerpoint/2010/main" val="1187662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err="1"/>
              <a:t>Cascading</a:t>
            </a:r>
            <a:r>
              <a:rPr lang="ru-RU" dirty="0"/>
              <a:t> </a:t>
            </a:r>
            <a:r>
              <a:rPr lang="ru-RU" dirty="0" err="1"/>
              <a:t>Style</a:t>
            </a:r>
            <a:r>
              <a:rPr lang="ru-RU" dirty="0"/>
              <a:t> </a:t>
            </a:r>
            <a:r>
              <a:rPr lang="ru-RU" dirty="0" err="1"/>
              <a:t>Sheets</a:t>
            </a:r>
            <a:r>
              <a:rPr lang="en-US" dirty="0"/>
              <a:t>(CSS)</a:t>
            </a:r>
            <a:endParaRPr lang="ru-RU" dirty="0"/>
          </a:p>
        </p:txBody>
      </p:sp>
      <p:pic>
        <p:nvPicPr>
          <p:cNvPr id="2050" name="Picture 2" descr="Создатель CSS"/>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46161" y="2084832"/>
            <a:ext cx="2533716" cy="2828261"/>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68096" y="1956137"/>
            <a:ext cx="5069178" cy="3046988"/>
          </a:xfrm>
          <a:prstGeom prst="rect">
            <a:avLst/>
          </a:prstGeom>
        </p:spPr>
        <p:txBody>
          <a:bodyPr wrap="square">
            <a:spAutoFit/>
          </a:bodyPr>
          <a:lstStyle/>
          <a:p>
            <a:r>
              <a:rPr lang="ru-RU" sz="2400" dirty="0"/>
              <a:t>Исторически CSS появился вместе с HTML4.01(</a:t>
            </a:r>
            <a:r>
              <a:rPr lang="ru-RU" sz="2400" b="1" dirty="0"/>
              <a:t>17 декабря 1996) </a:t>
            </a:r>
            <a:r>
              <a:rPr lang="ru-RU" sz="2400" dirty="0"/>
              <a:t>для упрощения манипулирования разметкой, поскольку именно использование стилей позволяет осуществлять групповую замену шрифта, цвета, размера и взаимного расположения элементов.</a:t>
            </a:r>
          </a:p>
        </p:txBody>
      </p:sp>
      <p:sp>
        <p:nvSpPr>
          <p:cNvPr id="5" name="Прямоугольник 4"/>
          <p:cNvSpPr/>
          <p:nvPr/>
        </p:nvSpPr>
        <p:spPr>
          <a:xfrm>
            <a:off x="5837274" y="5015462"/>
            <a:ext cx="2425664" cy="1200329"/>
          </a:xfrm>
          <a:prstGeom prst="rect">
            <a:avLst/>
          </a:prstGeom>
        </p:spPr>
        <p:txBody>
          <a:bodyPr wrap="none">
            <a:spAutoFit/>
          </a:bodyPr>
          <a:lstStyle/>
          <a:p>
            <a:r>
              <a:rPr lang="ru-RU" dirty="0"/>
              <a:t>Концепция </a:t>
            </a:r>
            <a:r>
              <a:rPr lang="ru-RU" i="1" dirty="0"/>
              <a:t>каскадных </a:t>
            </a:r>
            <a:endParaRPr lang="ru-RU" i="1" dirty="0" smtClean="0"/>
          </a:p>
          <a:p>
            <a:r>
              <a:rPr lang="ru-RU" i="1" dirty="0" smtClean="0"/>
              <a:t>таблиц стилей</a:t>
            </a:r>
            <a:r>
              <a:rPr lang="ru-RU" dirty="0"/>
              <a:t> была </a:t>
            </a:r>
            <a:endParaRPr lang="ru-RU" dirty="0" smtClean="0"/>
          </a:p>
          <a:p>
            <a:r>
              <a:rPr lang="ru-RU" dirty="0" smtClean="0"/>
              <a:t>предложена</a:t>
            </a:r>
            <a:r>
              <a:rPr lang="ru-RU" dirty="0"/>
              <a:t> </a:t>
            </a:r>
            <a:endParaRPr lang="ru-RU" dirty="0" smtClean="0">
              <a:latin typeface="lucida grande"/>
            </a:endParaRPr>
          </a:p>
          <a:p>
            <a:r>
              <a:rPr lang="ru-RU" dirty="0" smtClean="0">
                <a:latin typeface="lucida grande"/>
              </a:rPr>
              <a:t>Хоконом </a:t>
            </a:r>
            <a:r>
              <a:rPr lang="ru-RU" dirty="0" err="1">
                <a:latin typeface="lucida grande"/>
              </a:rPr>
              <a:t>Виум</a:t>
            </a:r>
            <a:r>
              <a:rPr lang="ru-RU" dirty="0">
                <a:latin typeface="lucida grande"/>
              </a:rPr>
              <a:t> Ли </a:t>
            </a:r>
            <a:endParaRPr lang="ru-RU" dirty="0"/>
          </a:p>
        </p:txBody>
      </p:sp>
    </p:spTree>
    <p:extLst>
      <p:ext uri="{BB962C8B-B14F-4D97-AF65-F5344CB8AC3E}">
        <p14:creationId xmlns:p14="http://schemas.microsoft.com/office/powerpoint/2010/main" val="3390169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Медиа-запросы </a:t>
            </a:r>
            <a:r>
              <a:rPr lang="en-US" dirty="0" err="1" smtClean="0"/>
              <a:t>css</a:t>
            </a:r>
            <a:endParaRPr lang="ru-RU" dirty="0"/>
          </a:p>
        </p:txBody>
      </p:sp>
      <p:sp>
        <p:nvSpPr>
          <p:cNvPr id="3" name="Объект 2"/>
          <p:cNvSpPr>
            <a:spLocks noGrp="1"/>
          </p:cNvSpPr>
          <p:nvPr>
            <p:ph idx="1"/>
          </p:nvPr>
        </p:nvSpPr>
        <p:spPr/>
        <p:txBody>
          <a:bodyPr>
            <a:normAutofit/>
          </a:bodyPr>
          <a:lstStyle/>
          <a:p>
            <a:r>
              <a:rPr lang="ru-RU" sz="3200" b="1" dirty="0">
                <a:solidFill>
                  <a:schemeClr val="accent1"/>
                </a:solidFill>
              </a:rPr>
              <a:t>Медиа-запросы</a:t>
            </a:r>
            <a:r>
              <a:rPr lang="ru-RU" sz="3200" dirty="0"/>
              <a:t> — это особые правила применения CSS, с помощью которых можно менять стиль элементов, отталкиваясь от устройств, на которых будут просматривать веб-страницу</a:t>
            </a:r>
            <a:r>
              <a:rPr lang="ru-RU" sz="3200" dirty="0" smtClean="0"/>
              <a:t>.</a:t>
            </a:r>
            <a:endParaRPr lang="en-US" sz="3200" dirty="0"/>
          </a:p>
          <a:p>
            <a:r>
              <a:rPr lang="ru-RU" sz="3200" dirty="0"/>
              <a:t>@</a:t>
            </a:r>
            <a:r>
              <a:rPr lang="ru-RU" sz="3200" dirty="0" err="1"/>
              <a:t>media</a:t>
            </a:r>
            <a:r>
              <a:rPr lang="ru-RU" sz="3200" dirty="0"/>
              <a:t> условие { /* стили, которые становятся активными при соответствии условию }</a:t>
            </a:r>
            <a:endParaRPr lang="ru-RU" sz="4400" dirty="0"/>
          </a:p>
        </p:txBody>
      </p:sp>
    </p:spTree>
    <p:extLst>
      <p:ext uri="{BB962C8B-B14F-4D97-AF65-F5344CB8AC3E}">
        <p14:creationId xmlns:p14="http://schemas.microsoft.com/office/powerpoint/2010/main" val="36344396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Виды запросов</a:t>
            </a:r>
            <a:endParaRPr lang="ru-RU" dirty="0"/>
          </a:p>
        </p:txBody>
      </p:sp>
      <p:sp>
        <p:nvSpPr>
          <p:cNvPr id="3" name="Объект 2"/>
          <p:cNvSpPr>
            <a:spLocks noGrp="1"/>
          </p:cNvSpPr>
          <p:nvPr>
            <p:ph idx="1"/>
          </p:nvPr>
        </p:nvSpPr>
        <p:spPr/>
        <p:txBody>
          <a:bodyPr>
            <a:normAutofit/>
          </a:bodyPr>
          <a:lstStyle/>
          <a:p>
            <a:r>
              <a:rPr lang="ru-RU" sz="3200" dirty="0"/>
              <a:t>все устройства — </a:t>
            </a:r>
            <a:r>
              <a:rPr lang="ru-RU" sz="3200" dirty="0" err="1" smtClean="0"/>
              <a:t>all</a:t>
            </a:r>
            <a:r>
              <a:rPr lang="ru-RU" sz="3200" dirty="0" smtClean="0"/>
              <a:t>;</a:t>
            </a:r>
            <a:endParaRPr lang="ru-RU" sz="3200" dirty="0"/>
          </a:p>
          <a:p>
            <a:r>
              <a:rPr lang="ru-RU" sz="3200" dirty="0"/>
              <a:t>устройства с экранами — </a:t>
            </a:r>
            <a:r>
              <a:rPr lang="ru-RU" sz="3200" dirty="0" err="1" smtClean="0"/>
              <a:t>screen</a:t>
            </a:r>
            <a:r>
              <a:rPr lang="ru-RU" sz="3200" dirty="0" smtClean="0"/>
              <a:t>;</a:t>
            </a:r>
            <a:endParaRPr lang="ru-RU" sz="3200" dirty="0"/>
          </a:p>
          <a:p>
            <a:r>
              <a:rPr lang="ru-RU" sz="3200" dirty="0"/>
              <a:t>синтезаторы речи — </a:t>
            </a:r>
            <a:r>
              <a:rPr lang="ru-RU" sz="3200" dirty="0" err="1" smtClean="0"/>
              <a:t>speech</a:t>
            </a:r>
            <a:r>
              <a:rPr lang="ru-RU" sz="3200" dirty="0" smtClean="0"/>
              <a:t>;</a:t>
            </a:r>
            <a:endParaRPr lang="ru-RU" sz="3200" dirty="0"/>
          </a:p>
          <a:p>
            <a:r>
              <a:rPr lang="ru-RU" sz="3200" dirty="0"/>
              <a:t>принтеры или страница предварительного просмотра для печати — </a:t>
            </a:r>
            <a:r>
              <a:rPr lang="ru-RU" sz="3200" dirty="0" err="1"/>
              <a:t>print</a:t>
            </a:r>
            <a:endParaRPr lang="ru-RU" sz="3200" dirty="0"/>
          </a:p>
          <a:p>
            <a:r>
              <a:rPr lang="ru-RU" sz="3200" dirty="0"/>
              <a:t>.</a:t>
            </a:r>
          </a:p>
        </p:txBody>
      </p:sp>
    </p:spTree>
    <p:extLst>
      <p:ext uri="{BB962C8B-B14F-4D97-AF65-F5344CB8AC3E}">
        <p14:creationId xmlns:p14="http://schemas.microsoft.com/office/powerpoint/2010/main" val="4201957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Виды условий</a:t>
            </a:r>
            <a:endParaRPr lang="ru-RU" dirty="0"/>
          </a:p>
        </p:txBody>
      </p:sp>
      <p:sp>
        <p:nvSpPr>
          <p:cNvPr id="3" name="Объект 2"/>
          <p:cNvSpPr>
            <a:spLocks noGrp="1"/>
          </p:cNvSpPr>
          <p:nvPr>
            <p:ph idx="1"/>
          </p:nvPr>
        </p:nvSpPr>
        <p:spPr>
          <a:xfrm>
            <a:off x="768096" y="1775637"/>
            <a:ext cx="7290055" cy="4533723"/>
          </a:xfrm>
        </p:spPr>
        <p:txBody>
          <a:bodyPr>
            <a:noAutofit/>
          </a:bodyPr>
          <a:lstStyle/>
          <a:p>
            <a:r>
              <a:rPr lang="en-US" b="1" dirty="0" smtClean="0">
                <a:solidFill>
                  <a:schemeClr val="accent1"/>
                </a:solidFill>
              </a:rPr>
              <a:t>Height,</a:t>
            </a:r>
            <a:r>
              <a:rPr lang="en-US" b="1" dirty="0">
                <a:solidFill>
                  <a:schemeClr val="accent1"/>
                </a:solidFill>
              </a:rPr>
              <a:t> </a:t>
            </a:r>
            <a:r>
              <a:rPr lang="en-US" b="1" dirty="0" smtClean="0">
                <a:solidFill>
                  <a:schemeClr val="accent1"/>
                </a:solidFill>
              </a:rPr>
              <a:t>min-height</a:t>
            </a:r>
            <a:r>
              <a:rPr lang="ru-RU" b="1" dirty="0" smtClean="0">
                <a:solidFill>
                  <a:schemeClr val="accent1"/>
                </a:solidFill>
              </a:rPr>
              <a:t> </a:t>
            </a:r>
            <a:r>
              <a:rPr lang="en-US" b="1" dirty="0">
                <a:solidFill>
                  <a:schemeClr val="accent1"/>
                </a:solidFill>
              </a:rPr>
              <a:t> </a:t>
            </a:r>
            <a:r>
              <a:rPr lang="ru-RU" b="1" dirty="0">
                <a:solidFill>
                  <a:schemeClr val="accent1"/>
                </a:solidFill>
              </a:rPr>
              <a:t>и </a:t>
            </a:r>
            <a:r>
              <a:rPr lang="en-US" b="1" dirty="0" smtClean="0">
                <a:solidFill>
                  <a:schemeClr val="accent1"/>
                </a:solidFill>
              </a:rPr>
              <a:t>max-height</a:t>
            </a:r>
            <a:r>
              <a:rPr lang="ru-RU" b="1" dirty="0" smtClean="0">
                <a:solidFill>
                  <a:schemeClr val="accent1"/>
                </a:solidFill>
              </a:rPr>
              <a:t> </a:t>
            </a:r>
            <a:r>
              <a:rPr lang="en-US" dirty="0"/>
              <a:t> — </a:t>
            </a:r>
            <a:r>
              <a:rPr lang="ru-RU" dirty="0"/>
              <a:t>прописывает требования к высоте браузера, аналогично функциям ширины: @</a:t>
            </a:r>
            <a:r>
              <a:rPr lang="en-US" dirty="0"/>
              <a:t>media (max -height: 1080px</a:t>
            </a:r>
            <a:r>
              <a:rPr lang="en-US" dirty="0" smtClean="0"/>
              <a:t>)</a:t>
            </a:r>
            <a:endParaRPr lang="en-US" dirty="0"/>
          </a:p>
          <a:p>
            <a:r>
              <a:rPr lang="en-US" b="1" dirty="0" smtClean="0">
                <a:solidFill>
                  <a:schemeClr val="accent1"/>
                </a:solidFill>
              </a:rPr>
              <a:t>Color</a:t>
            </a:r>
            <a:r>
              <a:rPr lang="ru-RU" b="1" dirty="0" smtClean="0">
                <a:solidFill>
                  <a:schemeClr val="accent1"/>
                </a:solidFill>
              </a:rPr>
              <a:t> </a:t>
            </a:r>
            <a:r>
              <a:rPr lang="en-US" dirty="0"/>
              <a:t> </a:t>
            </a:r>
            <a:r>
              <a:rPr lang="ru-RU" dirty="0"/>
              <a:t>определяет количество бит на канал цвета (также есть значения </a:t>
            </a:r>
            <a:r>
              <a:rPr lang="en-US" dirty="0" smtClean="0"/>
              <a:t>min</a:t>
            </a:r>
            <a:r>
              <a:rPr lang="en-US" dirty="0"/>
              <a:t> </a:t>
            </a:r>
            <a:r>
              <a:rPr lang="ru-RU" dirty="0"/>
              <a:t>и </a:t>
            </a:r>
            <a:r>
              <a:rPr lang="en-US" dirty="0" smtClean="0"/>
              <a:t>max);</a:t>
            </a:r>
            <a:endParaRPr lang="en-US" dirty="0"/>
          </a:p>
          <a:p>
            <a:r>
              <a:rPr lang="en-US" b="1" dirty="0" smtClean="0">
                <a:solidFill>
                  <a:schemeClr val="accent1"/>
                </a:solidFill>
              </a:rPr>
              <a:t>aspect-ratio</a:t>
            </a:r>
            <a:r>
              <a:rPr lang="ru-RU" b="1" dirty="0" smtClean="0">
                <a:solidFill>
                  <a:schemeClr val="accent1"/>
                </a:solidFill>
              </a:rPr>
              <a:t> </a:t>
            </a:r>
            <a:r>
              <a:rPr lang="en-US" b="1" dirty="0">
                <a:solidFill>
                  <a:schemeClr val="accent1"/>
                </a:solidFill>
              </a:rPr>
              <a:t> (</a:t>
            </a:r>
            <a:r>
              <a:rPr lang="en-US" b="1" dirty="0" smtClean="0">
                <a:solidFill>
                  <a:schemeClr val="accent1"/>
                </a:solidFill>
              </a:rPr>
              <a:t>min-aspect-ratio,</a:t>
            </a:r>
            <a:r>
              <a:rPr lang="en-US" b="1" dirty="0">
                <a:solidFill>
                  <a:schemeClr val="accent1"/>
                </a:solidFill>
              </a:rPr>
              <a:t> </a:t>
            </a:r>
            <a:r>
              <a:rPr lang="en-US" b="1" dirty="0" smtClean="0">
                <a:solidFill>
                  <a:schemeClr val="accent1"/>
                </a:solidFill>
              </a:rPr>
              <a:t>max-aspect-ratio) </a:t>
            </a:r>
            <a:r>
              <a:rPr lang="en-US" dirty="0"/>
              <a:t>— </a:t>
            </a:r>
            <a:r>
              <a:rPr lang="ru-RU" dirty="0"/>
              <a:t>отношения ширины к высоте: @</a:t>
            </a:r>
            <a:r>
              <a:rPr lang="en-US" dirty="0"/>
              <a:t>media screen and (device-aspect-ratio: 1920/1080)</a:t>
            </a:r>
          </a:p>
          <a:p>
            <a:r>
              <a:rPr lang="en-US" b="1" dirty="0" smtClean="0">
                <a:solidFill>
                  <a:schemeClr val="accent1"/>
                </a:solidFill>
              </a:rPr>
              <a:t>orientation</a:t>
            </a:r>
            <a:r>
              <a:rPr lang="en-US" dirty="0"/>
              <a:t> — </a:t>
            </a:r>
            <a:r>
              <a:rPr lang="ru-RU" dirty="0"/>
              <a:t>оценивает режим отображения страницы: портретный (</a:t>
            </a:r>
            <a:r>
              <a:rPr lang="en-US" dirty="0" smtClean="0"/>
              <a:t>portrait) </a:t>
            </a:r>
            <a:r>
              <a:rPr lang="ru-RU" dirty="0"/>
              <a:t>или альбомный (</a:t>
            </a:r>
            <a:r>
              <a:rPr lang="en-US" dirty="0" smtClean="0"/>
              <a:t>landscape);</a:t>
            </a:r>
            <a:endParaRPr lang="en-US" dirty="0"/>
          </a:p>
          <a:p>
            <a:r>
              <a:rPr lang="en-US" b="1" dirty="0" smtClean="0">
                <a:solidFill>
                  <a:schemeClr val="accent1"/>
                </a:solidFill>
              </a:rPr>
              <a:t>Resolution</a:t>
            </a:r>
            <a:r>
              <a:rPr lang="ru-RU" b="1" dirty="0" smtClean="0">
                <a:solidFill>
                  <a:schemeClr val="accent1"/>
                </a:solidFill>
              </a:rPr>
              <a:t> </a:t>
            </a:r>
            <a:r>
              <a:rPr lang="en-US" b="1" dirty="0">
                <a:solidFill>
                  <a:schemeClr val="accent1"/>
                </a:solidFill>
              </a:rPr>
              <a:t> (</a:t>
            </a:r>
            <a:r>
              <a:rPr lang="en-US" b="1" dirty="0" smtClean="0">
                <a:solidFill>
                  <a:schemeClr val="accent1"/>
                </a:solidFill>
              </a:rPr>
              <a:t>min-resolution</a:t>
            </a:r>
            <a:r>
              <a:rPr lang="ru-RU" b="1" dirty="0" smtClean="0">
                <a:solidFill>
                  <a:schemeClr val="accent1"/>
                </a:solidFill>
              </a:rPr>
              <a:t> </a:t>
            </a:r>
            <a:r>
              <a:rPr lang="en-US" b="1" dirty="0" smtClean="0">
                <a:solidFill>
                  <a:schemeClr val="accent1"/>
                </a:solidFill>
              </a:rPr>
              <a:t>,</a:t>
            </a:r>
            <a:r>
              <a:rPr lang="en-US" b="1" dirty="0">
                <a:solidFill>
                  <a:schemeClr val="accent1"/>
                </a:solidFill>
              </a:rPr>
              <a:t> </a:t>
            </a:r>
            <a:r>
              <a:rPr lang="en-US" b="1" dirty="0" smtClean="0">
                <a:solidFill>
                  <a:schemeClr val="accent1"/>
                </a:solidFill>
              </a:rPr>
              <a:t>max-resolution) </a:t>
            </a:r>
            <a:r>
              <a:rPr lang="en-US" dirty="0"/>
              <a:t>— </a:t>
            </a:r>
            <a:r>
              <a:rPr lang="ru-RU" dirty="0"/>
              <a:t>это разрешение устройства ввода: требуемое, минимальное и максимальное; измеряется в </a:t>
            </a:r>
            <a:r>
              <a:rPr lang="en-US" dirty="0"/>
              <a:t>dpi, </a:t>
            </a:r>
            <a:r>
              <a:rPr lang="en-US" dirty="0" err="1"/>
              <a:t>dpcm</a:t>
            </a:r>
            <a:r>
              <a:rPr lang="en-US" dirty="0"/>
              <a:t> </a:t>
            </a:r>
            <a:r>
              <a:rPr lang="ru-RU" dirty="0"/>
              <a:t>или </a:t>
            </a:r>
            <a:r>
              <a:rPr lang="en-US" dirty="0" err="1"/>
              <a:t>dppx</a:t>
            </a:r>
            <a:r>
              <a:rPr lang="en-US" dirty="0"/>
              <a:t>.</a:t>
            </a:r>
          </a:p>
        </p:txBody>
      </p:sp>
    </p:spTree>
    <p:extLst>
      <p:ext uri="{BB962C8B-B14F-4D97-AF65-F5344CB8AC3E}">
        <p14:creationId xmlns:p14="http://schemas.microsoft.com/office/powerpoint/2010/main" val="1374231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 с браузерами</a:t>
            </a:r>
            <a:endParaRPr lang="ru-RU" dirty="0"/>
          </a:p>
        </p:txBody>
      </p:sp>
      <p:sp>
        <p:nvSpPr>
          <p:cNvPr id="3" name="Объект 2"/>
          <p:cNvSpPr>
            <a:spLocks noGrp="1"/>
          </p:cNvSpPr>
          <p:nvPr>
            <p:ph idx="1"/>
          </p:nvPr>
        </p:nvSpPr>
        <p:spPr/>
        <p:txBody>
          <a:bodyPr>
            <a:noAutofit/>
          </a:bodyPr>
          <a:lstStyle/>
          <a:p>
            <a:r>
              <a:rPr lang="ru-RU" sz="3600" dirty="0"/>
              <a:t>Обязательно просматривайте страницы с таблицами стилей в различных браузерах. Это связано с тем, что разные браузеры могут по разному интерпретировать одно и то же правило, а некоторые свойства и/или значения и вовсе не поддерживать. </a:t>
            </a:r>
          </a:p>
        </p:txBody>
      </p:sp>
    </p:spTree>
    <p:extLst>
      <p:ext uri="{BB962C8B-B14F-4D97-AF65-F5344CB8AC3E}">
        <p14:creationId xmlns:p14="http://schemas.microsoft.com/office/powerpoint/2010/main" val="42602050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Попробовать сверстать сайт самим</a:t>
            </a:r>
            <a:endParaRPr lang="ru-RU" dirty="0"/>
          </a:p>
        </p:txBody>
      </p:sp>
      <p:sp>
        <p:nvSpPr>
          <p:cNvPr id="3" name="Объект 2"/>
          <p:cNvSpPr>
            <a:spLocks noGrp="1"/>
          </p:cNvSpPr>
          <p:nvPr>
            <p:ph idx="1"/>
          </p:nvPr>
        </p:nvSpPr>
        <p:spPr/>
        <p:txBody>
          <a:bodyPr/>
          <a:lstStyle/>
          <a:p>
            <a:r>
              <a:rPr lang="en-US" dirty="0">
                <a:hlinkClick r:id="rId2"/>
              </a:rPr>
              <a:t>https://www.figma.com/file/riYWsKz8Mltxiv4D6nN6lo/Free--Landing--Page-Template-(Copy)?</a:t>
            </a:r>
            <a:r>
              <a:rPr lang="en-US" dirty="0" smtClean="0">
                <a:hlinkClick r:id="rId2"/>
              </a:rPr>
              <a:t>node-id=254%3A515</a:t>
            </a:r>
            <a:endParaRPr lang="ru-RU" dirty="0" smtClean="0"/>
          </a:p>
          <a:p>
            <a:endParaRPr lang="ru-RU" dirty="0"/>
          </a:p>
        </p:txBody>
      </p:sp>
    </p:spTree>
    <p:extLst>
      <p:ext uri="{BB962C8B-B14F-4D97-AF65-F5344CB8AC3E}">
        <p14:creationId xmlns:p14="http://schemas.microsoft.com/office/powerpoint/2010/main" val="34597034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ru-RU" dirty="0" smtClean="0"/>
              <a:t>СПАСИБО ЗА ВНИМАНИЕ!</a:t>
            </a:r>
            <a:endParaRPr lang="ru-RU" dirty="0"/>
          </a:p>
        </p:txBody>
      </p:sp>
      <p:sp>
        <p:nvSpPr>
          <p:cNvPr id="3" name="Подзаголовок 2"/>
          <p:cNvSpPr>
            <a:spLocks noGrp="1"/>
          </p:cNvSpPr>
          <p:nvPr>
            <p:ph type="subTitle" idx="1"/>
          </p:nvPr>
        </p:nvSpPr>
        <p:spPr/>
        <p:txBody>
          <a:bodyPr/>
          <a:lstStyle/>
          <a:p>
            <a:r>
              <a:rPr lang="ru-RU" dirty="0" smtClean="0"/>
              <a:t>конец лекции 2</a:t>
            </a:r>
            <a:endParaRPr lang="ru-RU"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8095" y="585216"/>
            <a:ext cx="8131355" cy="1499616"/>
          </a:xfrm>
        </p:spPr>
        <p:txBody>
          <a:bodyPr>
            <a:normAutofit fontScale="90000"/>
          </a:bodyPr>
          <a:lstStyle/>
          <a:p>
            <a:r>
              <a:rPr lang="ru-RU" dirty="0"/>
              <a:t>К преимуществам использования </a:t>
            </a:r>
            <a:r>
              <a:rPr lang="ru-RU" i="1" dirty="0"/>
              <a:t>CSS</a:t>
            </a:r>
            <a:r>
              <a:rPr lang="ru-RU" dirty="0"/>
              <a:t> относятся:</a:t>
            </a:r>
          </a:p>
        </p:txBody>
      </p:sp>
      <p:sp>
        <p:nvSpPr>
          <p:cNvPr id="3" name="Объект 2"/>
          <p:cNvSpPr>
            <a:spLocks noGrp="1"/>
          </p:cNvSpPr>
          <p:nvPr>
            <p:ph idx="1"/>
          </p:nvPr>
        </p:nvSpPr>
        <p:spPr>
          <a:xfrm>
            <a:off x="768096" y="2286000"/>
            <a:ext cx="7908071" cy="4023360"/>
          </a:xfrm>
        </p:spPr>
        <p:txBody>
          <a:bodyPr>
            <a:normAutofit/>
          </a:bodyPr>
          <a:lstStyle/>
          <a:p>
            <a:pPr marL="457200" indent="-457200">
              <a:buFont typeface="+mj-lt"/>
              <a:buAutoNum type="arabicPeriod"/>
            </a:pPr>
            <a:r>
              <a:rPr lang="ru-RU" sz="2400" i="1" dirty="0"/>
              <a:t>Ц</a:t>
            </a:r>
            <a:r>
              <a:rPr lang="ru-RU" sz="2400" i="1" dirty="0" smtClean="0"/>
              <a:t>ентрализованное </a:t>
            </a:r>
            <a:r>
              <a:rPr lang="ru-RU" sz="2400" i="1" dirty="0"/>
              <a:t>управление</a:t>
            </a:r>
            <a:r>
              <a:rPr lang="ru-RU" sz="2400" dirty="0"/>
              <a:t> </a:t>
            </a:r>
            <a:r>
              <a:rPr lang="ru-RU" sz="2400" i="1" dirty="0"/>
              <a:t>отображением множества</a:t>
            </a:r>
            <a:r>
              <a:rPr lang="ru-RU" sz="2400" dirty="0"/>
              <a:t> документов при помощи одной таблицы стилей</a:t>
            </a:r>
            <a:r>
              <a:rPr lang="ru-RU" sz="2400" dirty="0" smtClean="0"/>
              <a:t>;</a:t>
            </a:r>
            <a:endParaRPr lang="ru-RU" sz="2400" dirty="0"/>
          </a:p>
          <a:p>
            <a:pPr marL="457200" indent="-457200">
              <a:buFont typeface="+mj-lt"/>
              <a:buAutoNum type="arabicPeriod"/>
            </a:pPr>
            <a:r>
              <a:rPr lang="ru-RU" sz="2400" dirty="0"/>
              <a:t>У</a:t>
            </a:r>
            <a:r>
              <a:rPr lang="ru-RU" sz="2400" dirty="0" smtClean="0"/>
              <a:t>прощенный </a:t>
            </a:r>
            <a:r>
              <a:rPr lang="ru-RU" sz="2400" dirty="0"/>
              <a:t>контроль внешнего вида веб - страниц;</a:t>
            </a:r>
          </a:p>
          <a:p>
            <a:pPr marL="457200" indent="-457200">
              <a:buFont typeface="+mj-lt"/>
              <a:buAutoNum type="arabicPeriod"/>
            </a:pPr>
            <a:r>
              <a:rPr lang="ru-RU" sz="2400" dirty="0"/>
              <a:t>Н</a:t>
            </a:r>
            <a:r>
              <a:rPr lang="ru-RU" sz="2400" dirty="0" smtClean="0"/>
              <a:t>аличие </a:t>
            </a:r>
            <a:r>
              <a:rPr lang="ru-RU" sz="2400" dirty="0"/>
              <a:t>разработанных дизайнерских техник;</a:t>
            </a:r>
          </a:p>
          <a:p>
            <a:pPr marL="457200" indent="-457200">
              <a:buFont typeface="+mj-lt"/>
              <a:buAutoNum type="arabicPeriod"/>
            </a:pPr>
            <a:r>
              <a:rPr lang="ru-RU" sz="2400" dirty="0"/>
              <a:t>В</a:t>
            </a:r>
            <a:r>
              <a:rPr lang="ru-RU" sz="2400" dirty="0" smtClean="0"/>
              <a:t>озможность </a:t>
            </a:r>
            <a:r>
              <a:rPr lang="ru-RU" sz="2400" dirty="0"/>
              <a:t>использования различных стилей для одного документа, в зависимости от устройства, при помощи которого осуществляется доступ к веб - странице.</a:t>
            </a:r>
          </a:p>
        </p:txBody>
      </p:sp>
    </p:spTree>
    <p:extLst>
      <p:ext uri="{BB962C8B-B14F-4D97-AF65-F5344CB8AC3E}">
        <p14:creationId xmlns:p14="http://schemas.microsoft.com/office/powerpoint/2010/main" val="3590479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Объектная модель браузера</a:t>
            </a:r>
          </a:p>
        </p:txBody>
      </p:sp>
      <p:sp>
        <p:nvSpPr>
          <p:cNvPr id="3" name="Объект 2"/>
          <p:cNvSpPr>
            <a:spLocks noGrp="1"/>
          </p:cNvSpPr>
          <p:nvPr>
            <p:ph idx="1"/>
          </p:nvPr>
        </p:nvSpPr>
        <p:spPr>
          <a:xfrm>
            <a:off x="552893" y="2286000"/>
            <a:ext cx="8218967" cy="4023360"/>
          </a:xfrm>
        </p:spPr>
        <p:txBody>
          <a:bodyPr>
            <a:noAutofit/>
          </a:bodyPr>
          <a:lstStyle/>
          <a:p>
            <a:r>
              <a:rPr lang="ru-RU" sz="2200" dirty="0"/>
              <a:t>Стандарт </a:t>
            </a:r>
            <a:r>
              <a:rPr lang="ru-RU" sz="2200" i="1" dirty="0"/>
              <a:t>HTML</a:t>
            </a:r>
            <a:r>
              <a:rPr lang="ru-RU" sz="2200" dirty="0"/>
              <a:t> 4.0 помимо </a:t>
            </a:r>
            <a:r>
              <a:rPr lang="ru-RU" sz="2200" i="1" dirty="0"/>
              <a:t>CSS</a:t>
            </a:r>
            <a:r>
              <a:rPr lang="ru-RU" sz="2200" dirty="0"/>
              <a:t> утвердил и объектную модель </a:t>
            </a:r>
            <a:r>
              <a:rPr lang="ru-RU" sz="2200" i="1" dirty="0"/>
              <a:t>браузера</a:t>
            </a:r>
            <a:r>
              <a:rPr lang="ru-RU" sz="2200" dirty="0"/>
              <a:t> (</a:t>
            </a:r>
            <a:r>
              <a:rPr lang="ru-RU" sz="2200" i="1" dirty="0" err="1"/>
              <a:t>Browser</a:t>
            </a:r>
            <a:r>
              <a:rPr lang="ru-RU" sz="2200" i="1" dirty="0"/>
              <a:t> </a:t>
            </a:r>
            <a:r>
              <a:rPr lang="ru-RU" sz="2200" i="1" dirty="0" err="1"/>
              <a:t>Object</a:t>
            </a:r>
            <a:r>
              <a:rPr lang="ru-RU" sz="2200" i="1" dirty="0"/>
              <a:t> </a:t>
            </a:r>
            <a:r>
              <a:rPr lang="ru-RU" sz="2200" i="1" dirty="0" err="1"/>
              <a:t>Model</a:t>
            </a:r>
            <a:r>
              <a:rPr lang="ru-RU" sz="2200" dirty="0"/>
              <a:t> – </a:t>
            </a:r>
            <a:r>
              <a:rPr lang="ru-RU" sz="2200" i="1" dirty="0" smtClean="0"/>
              <a:t>BOM</a:t>
            </a:r>
            <a:r>
              <a:rPr lang="en-US" sz="2200" i="1" dirty="0" smtClean="0"/>
              <a:t>)</a:t>
            </a:r>
          </a:p>
          <a:p>
            <a:r>
              <a:rPr lang="ru-RU" sz="2200" b="1" i="1" dirty="0" smtClean="0">
                <a:solidFill>
                  <a:schemeClr val="accent1"/>
                </a:solidFill>
              </a:rPr>
              <a:t>Объектная </a:t>
            </a:r>
            <a:r>
              <a:rPr lang="ru-RU" sz="2200" b="1" i="1" dirty="0">
                <a:solidFill>
                  <a:schemeClr val="accent1"/>
                </a:solidFill>
              </a:rPr>
              <a:t>модель</a:t>
            </a:r>
            <a:r>
              <a:rPr lang="ru-RU" sz="2200" b="1" dirty="0">
                <a:solidFill>
                  <a:schemeClr val="accent1"/>
                </a:solidFill>
              </a:rPr>
              <a:t> </a:t>
            </a:r>
            <a:r>
              <a:rPr lang="ru-RU" sz="2200" b="1" i="1" dirty="0">
                <a:solidFill>
                  <a:schemeClr val="accent1"/>
                </a:solidFill>
              </a:rPr>
              <a:t>браузера</a:t>
            </a:r>
            <a:r>
              <a:rPr lang="ru-RU" sz="2200" dirty="0"/>
              <a:t> описывает содержимое веб - документа, т.е. сама модель является набором объектов, описывающих указанное содержимое. Поскольку </a:t>
            </a:r>
            <a:r>
              <a:rPr lang="ru-RU" sz="2200" i="1" dirty="0"/>
              <a:t>BOM</a:t>
            </a:r>
            <a:r>
              <a:rPr lang="ru-RU" sz="2200" dirty="0"/>
              <a:t> уникальна для каждого </a:t>
            </a:r>
            <a:r>
              <a:rPr lang="ru-RU" sz="2200" i="1" dirty="0"/>
              <a:t>браузера</a:t>
            </a:r>
            <a:r>
              <a:rPr lang="ru-RU" sz="2200" dirty="0"/>
              <a:t>, возникали проблемы с межплатформенными </a:t>
            </a:r>
            <a:r>
              <a:rPr lang="ru-RU" sz="2200" dirty="0" smtClean="0"/>
              <a:t>приложениями.</a:t>
            </a:r>
            <a:endParaRPr lang="en-US" sz="2200" dirty="0" smtClean="0"/>
          </a:p>
          <a:p>
            <a:r>
              <a:rPr lang="ru-RU" sz="2200" dirty="0" smtClean="0"/>
              <a:t>В </a:t>
            </a:r>
            <a:r>
              <a:rPr lang="ru-RU" sz="2200" dirty="0"/>
              <a:t>конечном итоге, на </a:t>
            </a:r>
            <a:r>
              <a:rPr lang="ru-RU" sz="2200" i="1" dirty="0"/>
              <a:t>место</a:t>
            </a:r>
            <a:r>
              <a:rPr lang="ru-RU" sz="2200" dirty="0"/>
              <a:t> </a:t>
            </a:r>
            <a:r>
              <a:rPr lang="ru-RU" sz="2200" i="1" dirty="0"/>
              <a:t>объектной </a:t>
            </a:r>
            <a:r>
              <a:rPr lang="ru-RU" sz="2200" i="1" dirty="0" smtClean="0"/>
              <a:t>модели</a:t>
            </a:r>
            <a:r>
              <a:rPr lang="ru-RU" sz="2200" dirty="0"/>
              <a:t> </a:t>
            </a:r>
            <a:r>
              <a:rPr lang="ru-RU" sz="2200" i="1" dirty="0" smtClean="0"/>
              <a:t>браузера</a:t>
            </a:r>
            <a:r>
              <a:rPr lang="ru-RU" sz="2200" dirty="0"/>
              <a:t> </a:t>
            </a:r>
            <a:r>
              <a:rPr lang="ru-RU" sz="2200" dirty="0" smtClean="0"/>
              <a:t>пришла</a:t>
            </a:r>
            <a:r>
              <a:rPr lang="ru-RU" sz="2200" dirty="0"/>
              <a:t> </a:t>
            </a:r>
            <a:r>
              <a:rPr lang="ru-RU" sz="2200" b="1" i="1" dirty="0" smtClean="0">
                <a:solidFill>
                  <a:schemeClr val="accent1"/>
                </a:solidFill>
              </a:rPr>
              <a:t>объектная </a:t>
            </a:r>
            <a:r>
              <a:rPr lang="ru-RU" sz="2200" b="1" i="1" dirty="0">
                <a:solidFill>
                  <a:schemeClr val="accent1"/>
                </a:solidFill>
              </a:rPr>
              <a:t>модель документа</a:t>
            </a:r>
            <a:r>
              <a:rPr lang="ru-RU" sz="2200" b="1" dirty="0">
                <a:solidFill>
                  <a:schemeClr val="accent1"/>
                </a:solidFill>
              </a:rPr>
              <a:t> (</a:t>
            </a:r>
            <a:r>
              <a:rPr lang="ru-RU" sz="2200" b="1" i="1" dirty="0" err="1">
                <a:solidFill>
                  <a:schemeClr val="accent1"/>
                </a:solidFill>
              </a:rPr>
              <a:t>Document</a:t>
            </a:r>
            <a:r>
              <a:rPr lang="ru-RU" sz="2200" b="1" i="1" dirty="0">
                <a:solidFill>
                  <a:schemeClr val="accent1"/>
                </a:solidFill>
              </a:rPr>
              <a:t> </a:t>
            </a:r>
            <a:r>
              <a:rPr lang="ru-RU" sz="2200" b="1" i="1" dirty="0" err="1">
                <a:solidFill>
                  <a:schemeClr val="accent1"/>
                </a:solidFill>
              </a:rPr>
              <a:t>Object</a:t>
            </a:r>
            <a:r>
              <a:rPr lang="ru-RU" sz="2200" b="1" i="1" dirty="0">
                <a:solidFill>
                  <a:schemeClr val="accent1"/>
                </a:solidFill>
              </a:rPr>
              <a:t> </a:t>
            </a:r>
            <a:r>
              <a:rPr lang="ru-RU" sz="2200" b="1" i="1" dirty="0" err="1">
                <a:solidFill>
                  <a:schemeClr val="accent1"/>
                </a:solidFill>
              </a:rPr>
              <a:t>Model</a:t>
            </a:r>
            <a:r>
              <a:rPr lang="ru-RU" sz="2200" b="1" i="1" dirty="0">
                <a:solidFill>
                  <a:schemeClr val="accent1"/>
                </a:solidFill>
              </a:rPr>
              <a:t> – DOM</a:t>
            </a:r>
            <a:r>
              <a:rPr lang="ru-RU" sz="2200" b="1" dirty="0">
                <a:solidFill>
                  <a:schemeClr val="accent1"/>
                </a:solidFill>
              </a:rPr>
              <a:t>)</a:t>
            </a:r>
            <a:r>
              <a:rPr lang="ru-RU" sz="2200" dirty="0"/>
              <a:t>, описывающая стандарт представления </a:t>
            </a:r>
            <a:r>
              <a:rPr lang="ru-RU" sz="2200" dirty="0" smtClean="0"/>
              <a:t>веб-страниц </a:t>
            </a:r>
            <a:r>
              <a:rPr lang="ru-RU" sz="2200" dirty="0"/>
              <a:t>в виде набора объектов.</a:t>
            </a:r>
          </a:p>
        </p:txBody>
      </p:sp>
    </p:spTree>
    <p:extLst>
      <p:ext uri="{BB962C8B-B14F-4D97-AF65-F5344CB8AC3E}">
        <p14:creationId xmlns:p14="http://schemas.microsoft.com/office/powerpoint/2010/main" val="192672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Синтаксис описания стиля </a:t>
            </a:r>
            <a:r>
              <a:rPr lang="en-US" dirty="0"/>
              <a:t>CSS</a:t>
            </a:r>
            <a:endParaRPr lang="ru-RU" dirty="0"/>
          </a:p>
        </p:txBody>
      </p:sp>
      <p:pic>
        <p:nvPicPr>
          <p:cNvPr id="4" name="Объект 3"/>
          <p:cNvPicPr>
            <a:picLocks noGrp="1" noChangeAspect="1"/>
          </p:cNvPicPr>
          <p:nvPr>
            <p:ph idx="1"/>
          </p:nvPr>
        </p:nvPicPr>
        <p:blipFill>
          <a:blip r:embed="rId3"/>
          <a:stretch>
            <a:fillRect/>
          </a:stretch>
        </p:blipFill>
        <p:spPr>
          <a:xfrm>
            <a:off x="1068977" y="2711781"/>
            <a:ext cx="6534524" cy="1955912"/>
          </a:xfrm>
          <a:prstGeom prst="rect">
            <a:avLst/>
          </a:prstGeom>
        </p:spPr>
      </p:pic>
    </p:spTree>
    <p:extLst>
      <p:ext uri="{BB962C8B-B14F-4D97-AF65-F5344CB8AC3E}">
        <p14:creationId xmlns:p14="http://schemas.microsoft.com/office/powerpoint/2010/main" val="3683903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Основные понятия</a:t>
            </a:r>
            <a:endParaRPr lang="ru-RU" dirty="0"/>
          </a:p>
        </p:txBody>
      </p:sp>
      <p:sp>
        <p:nvSpPr>
          <p:cNvPr id="3" name="Объект 2"/>
          <p:cNvSpPr>
            <a:spLocks noGrp="1"/>
          </p:cNvSpPr>
          <p:nvPr>
            <p:ph idx="1"/>
          </p:nvPr>
        </p:nvSpPr>
        <p:spPr>
          <a:xfrm>
            <a:off x="393405" y="2190309"/>
            <a:ext cx="8601739" cy="4501825"/>
          </a:xfrm>
        </p:spPr>
        <p:txBody>
          <a:bodyPr>
            <a:noAutofit/>
          </a:bodyPr>
          <a:lstStyle/>
          <a:p>
            <a:r>
              <a:rPr lang="ru-RU" sz="2400" b="1" i="1" dirty="0">
                <a:solidFill>
                  <a:schemeClr val="accent1"/>
                </a:solidFill>
              </a:rPr>
              <a:t>Селектор (</a:t>
            </a:r>
            <a:r>
              <a:rPr lang="ru-RU" sz="2400" b="1" i="1" dirty="0" err="1">
                <a:solidFill>
                  <a:schemeClr val="accent1"/>
                </a:solidFill>
              </a:rPr>
              <a:t>Selector</a:t>
            </a:r>
            <a:r>
              <a:rPr lang="ru-RU" sz="2400" b="1" i="1" dirty="0">
                <a:solidFill>
                  <a:schemeClr val="accent1"/>
                </a:solidFill>
              </a:rPr>
              <a:t>)</a:t>
            </a:r>
            <a:r>
              <a:rPr lang="ru-RU" sz="2400" b="1" dirty="0">
                <a:solidFill>
                  <a:schemeClr val="accent1"/>
                </a:solidFill>
              </a:rPr>
              <a:t>. </a:t>
            </a:r>
            <a:r>
              <a:rPr lang="ru-RU" sz="2400" dirty="0"/>
              <a:t>Селектор — это элемент, к которому будут применяться назначаемые стили. Это может быть тег, класс или идентификатор объекта гипертекстового документа.</a:t>
            </a:r>
          </a:p>
          <a:p>
            <a:r>
              <a:rPr lang="ru-RU" sz="2400" b="1" i="1" dirty="0">
                <a:solidFill>
                  <a:schemeClr val="accent1"/>
                </a:solidFill>
              </a:rPr>
              <a:t>Свойство (</a:t>
            </a:r>
            <a:r>
              <a:rPr lang="ru-RU" sz="2400" b="1" i="1" dirty="0" err="1">
                <a:solidFill>
                  <a:schemeClr val="accent1"/>
                </a:solidFill>
              </a:rPr>
              <a:t>Property</a:t>
            </a:r>
            <a:r>
              <a:rPr lang="ru-RU" sz="2400" b="1" i="1" dirty="0">
                <a:solidFill>
                  <a:schemeClr val="accent1"/>
                </a:solidFill>
              </a:rPr>
              <a:t>)</a:t>
            </a:r>
            <a:r>
              <a:rPr lang="ru-RU" sz="2400" b="1" dirty="0">
                <a:solidFill>
                  <a:schemeClr val="accent1"/>
                </a:solidFill>
              </a:rPr>
              <a:t>. </a:t>
            </a:r>
            <a:r>
              <a:rPr lang="ru-RU" sz="2400" dirty="0"/>
              <a:t>Свойство определяет одну или несколько характеристик селектора. Свойства задают формат отображения селектора: отступы, шрифты, выравнивание, размеры и т.д.</a:t>
            </a:r>
          </a:p>
          <a:p>
            <a:r>
              <a:rPr lang="ru-RU" sz="2400" b="1" i="1" dirty="0">
                <a:solidFill>
                  <a:schemeClr val="accent1"/>
                </a:solidFill>
              </a:rPr>
              <a:t>Значение (</a:t>
            </a:r>
            <a:r>
              <a:rPr lang="ru-RU" sz="2400" b="1" i="1" dirty="0" err="1">
                <a:solidFill>
                  <a:schemeClr val="accent1"/>
                </a:solidFill>
              </a:rPr>
              <a:t>Value</a:t>
            </a:r>
            <a:r>
              <a:rPr lang="ru-RU" sz="2400" b="1" i="1" dirty="0">
                <a:solidFill>
                  <a:schemeClr val="accent1"/>
                </a:solidFill>
              </a:rPr>
              <a:t>)</a:t>
            </a:r>
            <a:r>
              <a:rPr lang="ru-RU" sz="2400" b="1" dirty="0">
                <a:solidFill>
                  <a:schemeClr val="accent1"/>
                </a:solidFill>
              </a:rPr>
              <a:t>. </a:t>
            </a:r>
            <a:r>
              <a:rPr lang="ru-RU" sz="2400" dirty="0"/>
              <a:t>Значения — это фактические числовые или строковые константы, определяющие свойство селектора.</a:t>
            </a:r>
          </a:p>
          <a:p>
            <a:r>
              <a:rPr lang="ru-RU" sz="2400" b="1" i="1" dirty="0">
                <a:solidFill>
                  <a:schemeClr val="accent1"/>
                </a:solidFill>
              </a:rPr>
              <a:t>Описание (</a:t>
            </a:r>
            <a:r>
              <a:rPr lang="ru-RU" sz="2400" b="1" i="1" dirty="0" err="1">
                <a:solidFill>
                  <a:schemeClr val="accent1"/>
                </a:solidFill>
              </a:rPr>
              <a:t>Declaration</a:t>
            </a:r>
            <a:r>
              <a:rPr lang="ru-RU" sz="2400" b="1" i="1" dirty="0">
                <a:solidFill>
                  <a:schemeClr val="accent1"/>
                </a:solidFill>
              </a:rPr>
              <a:t>)</a:t>
            </a:r>
            <a:r>
              <a:rPr lang="ru-RU" sz="2400" b="1" dirty="0">
                <a:solidFill>
                  <a:schemeClr val="accent1"/>
                </a:solidFill>
              </a:rPr>
              <a:t>. </a:t>
            </a:r>
            <a:r>
              <a:rPr lang="ru-RU" sz="2400" dirty="0"/>
              <a:t>Совокупность свойств и их значений.</a:t>
            </a:r>
          </a:p>
          <a:p>
            <a:r>
              <a:rPr lang="ru-RU" sz="2400" b="1" i="1" dirty="0">
                <a:solidFill>
                  <a:schemeClr val="accent1"/>
                </a:solidFill>
              </a:rPr>
              <a:t>Правило (</a:t>
            </a:r>
            <a:r>
              <a:rPr lang="ru-RU" sz="2400" b="1" i="1" dirty="0" err="1">
                <a:solidFill>
                  <a:schemeClr val="accent1"/>
                </a:solidFill>
              </a:rPr>
              <a:t>Rule</a:t>
            </a:r>
            <a:r>
              <a:rPr lang="ru-RU" sz="2400" b="1" i="1" dirty="0">
                <a:solidFill>
                  <a:schemeClr val="accent1"/>
                </a:solidFill>
              </a:rPr>
              <a:t>)</a:t>
            </a:r>
            <a:r>
              <a:rPr lang="ru-RU" sz="2400" b="1" dirty="0">
                <a:solidFill>
                  <a:schemeClr val="accent1"/>
                </a:solidFill>
              </a:rPr>
              <a:t>. </a:t>
            </a:r>
            <a:r>
              <a:rPr lang="ru-RU" sz="2400" dirty="0"/>
              <a:t>Полное описание стиля (селектор + описание)</a:t>
            </a:r>
          </a:p>
        </p:txBody>
      </p:sp>
    </p:spTree>
    <p:extLst>
      <p:ext uri="{BB962C8B-B14F-4D97-AF65-F5344CB8AC3E}">
        <p14:creationId xmlns:p14="http://schemas.microsoft.com/office/powerpoint/2010/main" val="339462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Варианты подключения </a:t>
            </a:r>
            <a:r>
              <a:rPr lang="en-US" dirty="0" smtClean="0"/>
              <a:t>CSS</a:t>
            </a:r>
            <a:endParaRPr lang="ru-RU" dirty="0"/>
          </a:p>
        </p:txBody>
      </p:sp>
      <p:sp>
        <p:nvSpPr>
          <p:cNvPr id="3" name="Объект 2"/>
          <p:cNvSpPr>
            <a:spLocks noGrp="1"/>
          </p:cNvSpPr>
          <p:nvPr>
            <p:ph idx="1"/>
          </p:nvPr>
        </p:nvSpPr>
        <p:spPr/>
        <p:txBody>
          <a:bodyPr>
            <a:normAutofit/>
          </a:bodyPr>
          <a:lstStyle/>
          <a:p>
            <a:r>
              <a:rPr lang="ru-RU" sz="2800" b="1" i="1" dirty="0">
                <a:solidFill>
                  <a:schemeClr val="accent1"/>
                </a:solidFill>
              </a:rPr>
              <a:t>Встраивание (</a:t>
            </a:r>
            <a:r>
              <a:rPr lang="ru-RU" sz="2800" b="1" i="1" dirty="0" err="1">
                <a:solidFill>
                  <a:schemeClr val="accent1"/>
                </a:solidFill>
              </a:rPr>
              <a:t>Inline</a:t>
            </a:r>
            <a:r>
              <a:rPr lang="ru-RU" sz="2800" b="1" i="1" dirty="0">
                <a:solidFill>
                  <a:schemeClr val="accent1"/>
                </a:solidFill>
              </a:rPr>
              <a:t>)</a:t>
            </a:r>
            <a:r>
              <a:rPr lang="ru-RU" sz="2800" b="1" dirty="0">
                <a:solidFill>
                  <a:schemeClr val="accent1"/>
                </a:solidFill>
              </a:rPr>
              <a:t>. </a:t>
            </a:r>
            <a:r>
              <a:rPr lang="ru-RU" sz="2800" dirty="0"/>
              <a:t>Этот метод позволяет применить стиль к заданному тегу HTML.</a:t>
            </a:r>
          </a:p>
          <a:p>
            <a:r>
              <a:rPr lang="ru-RU" sz="2800" b="1" i="1" dirty="0">
                <a:solidFill>
                  <a:schemeClr val="accent1"/>
                </a:solidFill>
              </a:rPr>
              <a:t>Внедрение (</a:t>
            </a:r>
            <a:r>
              <a:rPr lang="ru-RU" sz="2800" b="1" i="1" dirty="0" err="1">
                <a:solidFill>
                  <a:schemeClr val="accent1"/>
                </a:solidFill>
              </a:rPr>
              <a:t>Embedded</a:t>
            </a:r>
            <a:r>
              <a:rPr lang="ru-RU" sz="2800" b="1" i="1" dirty="0">
                <a:solidFill>
                  <a:schemeClr val="accent1"/>
                </a:solidFill>
              </a:rPr>
              <a:t>)</a:t>
            </a:r>
            <a:r>
              <a:rPr lang="ru-RU" sz="2800" b="1" dirty="0">
                <a:solidFill>
                  <a:schemeClr val="accent1"/>
                </a:solidFill>
              </a:rPr>
              <a:t>. </a:t>
            </a:r>
            <a:r>
              <a:rPr lang="ru-RU" sz="2800" dirty="0"/>
              <a:t>Внедрение позволяет управлять стилями страницы целиком.</a:t>
            </a:r>
          </a:p>
          <a:p>
            <a:r>
              <a:rPr lang="ru-RU" sz="2800" b="1" i="1" dirty="0">
                <a:solidFill>
                  <a:schemeClr val="accent1"/>
                </a:solidFill>
              </a:rPr>
              <a:t>Связывание (</a:t>
            </a:r>
            <a:r>
              <a:rPr lang="ru-RU" sz="2800" b="1" i="1" dirty="0" err="1">
                <a:solidFill>
                  <a:schemeClr val="accent1"/>
                </a:solidFill>
              </a:rPr>
              <a:t>Linked</a:t>
            </a:r>
            <a:r>
              <a:rPr lang="ru-RU" sz="2800" b="1" i="1" dirty="0">
                <a:solidFill>
                  <a:schemeClr val="accent1"/>
                </a:solidFill>
              </a:rPr>
              <a:t> или </a:t>
            </a:r>
            <a:r>
              <a:rPr lang="ru-RU" sz="2800" b="1" i="1" dirty="0" err="1">
                <a:solidFill>
                  <a:schemeClr val="accent1"/>
                </a:solidFill>
              </a:rPr>
              <a:t>External</a:t>
            </a:r>
            <a:r>
              <a:rPr lang="ru-RU" sz="2800" b="1" i="1" dirty="0">
                <a:solidFill>
                  <a:schemeClr val="accent1"/>
                </a:solidFill>
              </a:rPr>
              <a:t>)</a:t>
            </a:r>
            <a:r>
              <a:rPr lang="ru-RU" sz="2800" b="1" dirty="0">
                <a:solidFill>
                  <a:schemeClr val="accent1"/>
                </a:solidFill>
              </a:rPr>
              <a:t>. </a:t>
            </a:r>
            <a:r>
              <a:rPr lang="ru-RU" sz="2800" dirty="0"/>
              <a:t>Связанная таблица стилей позволяет вынести описание стилей во внешний файл, ссылаясь на который можно контролировать отображение всех страниц сайта</a:t>
            </a:r>
            <a:r>
              <a:rPr lang="ru-RU" sz="2800" dirty="0" smtClean="0"/>
              <a:t>.</a:t>
            </a:r>
            <a:endParaRPr lang="ru-RU" sz="2800" dirty="0"/>
          </a:p>
        </p:txBody>
      </p:sp>
    </p:spTree>
    <p:extLst>
      <p:ext uri="{BB962C8B-B14F-4D97-AF65-F5344CB8AC3E}">
        <p14:creationId xmlns:p14="http://schemas.microsoft.com/office/powerpoint/2010/main" val="201288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нтеграл">
  <a:themeElements>
    <a:clrScheme name="Интеграл">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Интеграл">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Интеграл">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43155</TotalTime>
  <Words>1244</Words>
  <Application>Microsoft Office PowerPoint</Application>
  <PresentationFormat>Экран (4:3)</PresentationFormat>
  <Paragraphs>252</Paragraphs>
  <Slides>45</Slides>
  <Notes>14</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45</vt:i4>
      </vt:variant>
    </vt:vector>
  </HeadingPairs>
  <TitlesOfParts>
    <vt:vector size="54" baseType="lpstr">
      <vt:lpstr>Arial</vt:lpstr>
      <vt:lpstr>Calibri</vt:lpstr>
      <vt:lpstr>lucida grande</vt:lpstr>
      <vt:lpstr>Symbol</vt:lpstr>
      <vt:lpstr>Times New Roman</vt:lpstr>
      <vt:lpstr>Tw Cen MT</vt:lpstr>
      <vt:lpstr>Tw Cen MT Condensed</vt:lpstr>
      <vt:lpstr>Wingdings 3</vt:lpstr>
      <vt:lpstr>Интеграл</vt:lpstr>
      <vt:lpstr>Основы  web-технологий</vt:lpstr>
      <vt:lpstr>Структура занятия</vt:lpstr>
      <vt:lpstr>Cascading Style Sheets(CSS)</vt:lpstr>
      <vt:lpstr>Cascading Style Sheets(CSS)</vt:lpstr>
      <vt:lpstr>К преимуществам использования CSS относятся:</vt:lpstr>
      <vt:lpstr>Объектная модель браузера</vt:lpstr>
      <vt:lpstr>Синтаксис описания стиля CSS</vt:lpstr>
      <vt:lpstr>Основные понятия</vt:lpstr>
      <vt:lpstr>Варианты подключения CSS</vt:lpstr>
      <vt:lpstr>Подключение файла CSS</vt:lpstr>
      <vt:lpstr>Порядок применения стилей</vt:lpstr>
      <vt:lpstr>Селекторы CSS</vt:lpstr>
      <vt:lpstr>Блочная модель</vt:lpstr>
      <vt:lpstr>CSS Единицы измерения</vt:lpstr>
      <vt:lpstr>Веб-цвета. Модель RGB</vt:lpstr>
      <vt:lpstr>Модель RGB</vt:lpstr>
      <vt:lpstr>Шестнадцатеричные цветовые значения</vt:lpstr>
      <vt:lpstr>Цвета, задаваемые в формате RGB/RGBA</vt:lpstr>
      <vt:lpstr>Расширение для браузера</vt:lpstr>
      <vt:lpstr>CSS Позиционирование</vt:lpstr>
      <vt:lpstr>Что такое flexbox?</vt:lpstr>
      <vt:lpstr>Главная и поперечная оси</vt:lpstr>
      <vt:lpstr>Главная и поперечная оси</vt:lpstr>
      <vt:lpstr>Как это устроено?</vt:lpstr>
      <vt:lpstr>Главная ось</vt:lpstr>
      <vt:lpstr>Как это устроено?</vt:lpstr>
      <vt:lpstr>Как это устроено?</vt:lpstr>
      <vt:lpstr>Поперечная ось</vt:lpstr>
      <vt:lpstr>Распределение флекс-элементов</vt:lpstr>
      <vt:lpstr>Как это работает?</vt:lpstr>
      <vt:lpstr>Распределение флекс-элементов</vt:lpstr>
      <vt:lpstr>Как это устроено?</vt:lpstr>
      <vt:lpstr>Как это устроено?</vt:lpstr>
      <vt:lpstr>Порядковый номер флекс-элемента</vt:lpstr>
      <vt:lpstr>CSS Наследование</vt:lpstr>
      <vt:lpstr>Содержимое сайта</vt:lpstr>
      <vt:lpstr>Содержимое сайта</vt:lpstr>
      <vt:lpstr>Содержимое сайта</vt:lpstr>
      <vt:lpstr>Содержимое сайта</vt:lpstr>
      <vt:lpstr>Медиа-запросы css</vt:lpstr>
      <vt:lpstr>Виды запросов</vt:lpstr>
      <vt:lpstr>Виды условий</vt:lpstr>
      <vt:lpstr>Проблемы с браузерами</vt:lpstr>
      <vt:lpstr>Попробовать сверстать сайт самим</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Лекция 1</dc:title>
  <dc:creator>Анна</dc:creator>
  <cp:lastModifiedBy>Анна</cp:lastModifiedBy>
  <cp:revision>111</cp:revision>
  <dcterms:modified xsi:type="dcterms:W3CDTF">2023-03-21T13:32:16Z</dcterms:modified>
</cp:coreProperties>
</file>